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4" r:id="rId1"/>
  </p:sldMasterIdLst>
  <p:notesMasterIdLst>
    <p:notesMasterId r:id="rId14"/>
  </p:notesMasterIdLst>
  <p:sldIdLst>
    <p:sldId id="256" r:id="rId2"/>
    <p:sldId id="258" r:id="rId3"/>
    <p:sldId id="257" r:id="rId4"/>
    <p:sldId id="259"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78528"/>
  </p:normalViewPr>
  <p:slideViewPr>
    <p:cSldViewPr snapToGrid="0" snapToObjects="1">
      <p:cViewPr varScale="1">
        <p:scale>
          <a:sx n="87" d="100"/>
          <a:sy n="87" d="100"/>
        </p:scale>
        <p:origin x="153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DC9BCF-3E63-48DB-B28F-88129BBF6C3A}" type="doc">
      <dgm:prSet loTypeId="urn:microsoft.com/office/officeart/2018/2/layout/IconLabelList" loCatId="icon" qsTypeId="urn:microsoft.com/office/officeart/2005/8/quickstyle/simple4" qsCatId="simple" csTypeId="urn:microsoft.com/office/officeart/2018/5/colors/Iconchunking_neutralbg_accent1_2" csCatId="accent1" phldr="1"/>
      <dgm:spPr/>
      <dgm:t>
        <a:bodyPr/>
        <a:lstStyle/>
        <a:p>
          <a:endParaRPr lang="en-US"/>
        </a:p>
      </dgm:t>
    </dgm:pt>
    <dgm:pt modelId="{E785FCA2-181D-4CB0-934F-3EF26E5F283D}">
      <dgm:prSet/>
      <dgm:spPr/>
      <dgm:t>
        <a:bodyPr/>
        <a:lstStyle/>
        <a:p>
          <a:pPr>
            <a:lnSpc>
              <a:spcPct val="100000"/>
            </a:lnSpc>
          </a:pPr>
          <a:r>
            <a:rPr lang="en-US" dirty="0"/>
            <a:t>Three stages of change management</a:t>
          </a:r>
        </a:p>
      </dgm:t>
    </dgm:pt>
    <dgm:pt modelId="{01984593-057C-45C2-B361-8101D00426EA}" type="parTrans" cxnId="{9348F90F-663B-48E8-B62C-7894E0901234}">
      <dgm:prSet/>
      <dgm:spPr/>
      <dgm:t>
        <a:bodyPr/>
        <a:lstStyle/>
        <a:p>
          <a:endParaRPr lang="en-US"/>
        </a:p>
      </dgm:t>
    </dgm:pt>
    <dgm:pt modelId="{F993BE84-0ACF-4F62-BB8F-61A6CD6D86C3}" type="sibTrans" cxnId="{9348F90F-663B-48E8-B62C-7894E0901234}">
      <dgm:prSet/>
      <dgm:spPr/>
      <dgm:t>
        <a:bodyPr/>
        <a:lstStyle/>
        <a:p>
          <a:endParaRPr lang="en-US"/>
        </a:p>
      </dgm:t>
    </dgm:pt>
    <dgm:pt modelId="{0C81F30E-676C-4CD3-8C1E-21651DC5CDA0}">
      <dgm:prSet/>
      <dgm:spPr/>
      <dgm:t>
        <a:bodyPr/>
        <a:lstStyle/>
        <a:p>
          <a:pPr>
            <a:lnSpc>
              <a:spcPct val="100000"/>
            </a:lnSpc>
          </a:pPr>
          <a:r>
            <a:rPr lang="en-US" dirty="0"/>
            <a:t>Unfreeze</a:t>
          </a:r>
        </a:p>
      </dgm:t>
    </dgm:pt>
    <dgm:pt modelId="{F3629E95-744A-4F2C-88C1-3774959578E4}" type="parTrans" cxnId="{0F51B81A-8828-4B9B-983E-8E13CFAB2EFC}">
      <dgm:prSet/>
      <dgm:spPr/>
      <dgm:t>
        <a:bodyPr/>
        <a:lstStyle/>
        <a:p>
          <a:endParaRPr lang="en-US"/>
        </a:p>
      </dgm:t>
    </dgm:pt>
    <dgm:pt modelId="{4478F85F-D519-4ACC-8B58-4E56FBE0EE3D}" type="sibTrans" cxnId="{0F51B81A-8828-4B9B-983E-8E13CFAB2EFC}">
      <dgm:prSet/>
      <dgm:spPr/>
      <dgm:t>
        <a:bodyPr/>
        <a:lstStyle/>
        <a:p>
          <a:endParaRPr lang="en-US"/>
        </a:p>
      </dgm:t>
    </dgm:pt>
    <dgm:pt modelId="{A4ED2CCC-FD64-410D-982A-85E47527E157}">
      <dgm:prSet/>
      <dgm:spPr/>
      <dgm:t>
        <a:bodyPr/>
        <a:lstStyle/>
        <a:p>
          <a:pPr>
            <a:lnSpc>
              <a:spcPct val="100000"/>
            </a:lnSpc>
          </a:pPr>
          <a:r>
            <a:rPr lang="en-US" dirty="0"/>
            <a:t>Make changes</a:t>
          </a:r>
        </a:p>
      </dgm:t>
    </dgm:pt>
    <dgm:pt modelId="{DC5ADB93-C3C4-4DD7-8315-B001D0B09632}" type="parTrans" cxnId="{EFDB5E0D-2BD5-41E9-B3AF-9EF3AD311308}">
      <dgm:prSet/>
      <dgm:spPr/>
      <dgm:t>
        <a:bodyPr/>
        <a:lstStyle/>
        <a:p>
          <a:endParaRPr lang="en-US"/>
        </a:p>
      </dgm:t>
    </dgm:pt>
    <dgm:pt modelId="{77C10B31-4B34-4ECF-821D-635EC9887DBF}" type="sibTrans" cxnId="{EFDB5E0D-2BD5-41E9-B3AF-9EF3AD311308}">
      <dgm:prSet/>
      <dgm:spPr/>
      <dgm:t>
        <a:bodyPr/>
        <a:lstStyle/>
        <a:p>
          <a:endParaRPr lang="en-US"/>
        </a:p>
      </dgm:t>
    </dgm:pt>
    <dgm:pt modelId="{AE517A8B-F0B3-4588-A2EC-7DD8C9CDC4CA}">
      <dgm:prSet/>
      <dgm:spPr/>
      <dgm:t>
        <a:bodyPr/>
        <a:lstStyle/>
        <a:p>
          <a:pPr>
            <a:lnSpc>
              <a:spcPct val="100000"/>
            </a:lnSpc>
          </a:pPr>
          <a:r>
            <a:rPr lang="en-US" dirty="0"/>
            <a:t>Refreeze</a:t>
          </a:r>
        </a:p>
      </dgm:t>
    </dgm:pt>
    <dgm:pt modelId="{19A3D4EF-6EA7-42CB-BD26-F540B93F9F9D}" type="parTrans" cxnId="{6046562E-53F4-430B-B03C-29C27E0AFD0C}">
      <dgm:prSet/>
      <dgm:spPr/>
      <dgm:t>
        <a:bodyPr/>
        <a:lstStyle/>
        <a:p>
          <a:endParaRPr lang="en-US"/>
        </a:p>
      </dgm:t>
    </dgm:pt>
    <dgm:pt modelId="{BD8E4A63-470A-4711-802A-0F4F5B1F252F}" type="sibTrans" cxnId="{6046562E-53F4-430B-B03C-29C27E0AFD0C}">
      <dgm:prSet/>
      <dgm:spPr/>
      <dgm:t>
        <a:bodyPr/>
        <a:lstStyle/>
        <a:p>
          <a:endParaRPr lang="en-US"/>
        </a:p>
      </dgm:t>
    </dgm:pt>
    <dgm:pt modelId="{A09265CB-89B2-4315-A7F7-27F3BE270A5A}" type="pres">
      <dgm:prSet presAssocID="{52DC9BCF-3E63-48DB-B28F-88129BBF6C3A}" presName="root" presStyleCnt="0">
        <dgm:presLayoutVars>
          <dgm:dir/>
          <dgm:resizeHandles val="exact"/>
        </dgm:presLayoutVars>
      </dgm:prSet>
      <dgm:spPr/>
    </dgm:pt>
    <dgm:pt modelId="{98759377-0152-4D54-A200-636C72710F6D}" type="pres">
      <dgm:prSet presAssocID="{E785FCA2-181D-4CB0-934F-3EF26E5F283D}" presName="compNode" presStyleCnt="0"/>
      <dgm:spPr/>
    </dgm:pt>
    <dgm:pt modelId="{0E0B2423-D470-4276-A572-D0A2D4BB89C4}" type="pres">
      <dgm:prSet presAssocID="{E785FCA2-181D-4CB0-934F-3EF26E5F283D}"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of People"/>
        </a:ext>
      </dgm:extLst>
    </dgm:pt>
    <dgm:pt modelId="{009FED8B-8320-4894-BA7B-FE3671DDAD91}" type="pres">
      <dgm:prSet presAssocID="{E785FCA2-181D-4CB0-934F-3EF26E5F283D}" presName="spaceRect" presStyleCnt="0"/>
      <dgm:spPr/>
    </dgm:pt>
    <dgm:pt modelId="{B447ED0F-9B79-4AB7-823C-D2D08A6EC80D}" type="pres">
      <dgm:prSet presAssocID="{E785FCA2-181D-4CB0-934F-3EF26E5F283D}" presName="textRect" presStyleLbl="revTx" presStyleIdx="0" presStyleCnt="4">
        <dgm:presLayoutVars>
          <dgm:chMax val="1"/>
          <dgm:chPref val="1"/>
        </dgm:presLayoutVars>
      </dgm:prSet>
      <dgm:spPr/>
    </dgm:pt>
    <dgm:pt modelId="{828F1375-AB0E-453E-A9A2-740DE8DF67F5}" type="pres">
      <dgm:prSet presAssocID="{F993BE84-0ACF-4F62-BB8F-61A6CD6D86C3}" presName="sibTrans" presStyleCnt="0"/>
      <dgm:spPr/>
    </dgm:pt>
    <dgm:pt modelId="{0483808C-9317-4845-95E7-559F744EDFFE}" type="pres">
      <dgm:prSet presAssocID="{0C81F30E-676C-4CD3-8C1E-21651DC5CDA0}" presName="compNode" presStyleCnt="0"/>
      <dgm:spPr/>
    </dgm:pt>
    <dgm:pt modelId="{8C233AD3-9A38-4A32-9CCD-E4C6765A9017}" type="pres">
      <dgm:prSet presAssocID="{0C81F30E-676C-4CD3-8C1E-21651DC5CDA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ransfer"/>
        </a:ext>
      </dgm:extLst>
    </dgm:pt>
    <dgm:pt modelId="{87A10321-E196-4AB6-A855-B35AED64E009}" type="pres">
      <dgm:prSet presAssocID="{0C81F30E-676C-4CD3-8C1E-21651DC5CDA0}" presName="spaceRect" presStyleCnt="0"/>
      <dgm:spPr/>
    </dgm:pt>
    <dgm:pt modelId="{6349F057-305F-499B-A5BC-25360CB62F8A}" type="pres">
      <dgm:prSet presAssocID="{0C81F30E-676C-4CD3-8C1E-21651DC5CDA0}" presName="textRect" presStyleLbl="revTx" presStyleIdx="1" presStyleCnt="4">
        <dgm:presLayoutVars>
          <dgm:chMax val="1"/>
          <dgm:chPref val="1"/>
        </dgm:presLayoutVars>
      </dgm:prSet>
      <dgm:spPr/>
    </dgm:pt>
    <dgm:pt modelId="{7A802514-4AB3-4051-81D0-49F75E280C77}" type="pres">
      <dgm:prSet presAssocID="{4478F85F-D519-4ACC-8B58-4E56FBE0EE3D}" presName="sibTrans" presStyleCnt="0"/>
      <dgm:spPr/>
    </dgm:pt>
    <dgm:pt modelId="{586F7476-26A1-4C12-802B-F47CB903911F}" type="pres">
      <dgm:prSet presAssocID="{A4ED2CCC-FD64-410D-982A-85E47527E157}" presName="compNode" presStyleCnt="0"/>
      <dgm:spPr/>
    </dgm:pt>
    <dgm:pt modelId="{9D2E76EF-C809-4D29-86C0-7FB311D77FB2}" type="pres">
      <dgm:prSet presAssocID="{A4ED2CCC-FD64-410D-982A-85E47527E157}"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ght Bulb and Gear"/>
        </a:ext>
      </dgm:extLst>
    </dgm:pt>
    <dgm:pt modelId="{DFAB3E1E-E103-4D83-89C5-9846E60FD28C}" type="pres">
      <dgm:prSet presAssocID="{A4ED2CCC-FD64-410D-982A-85E47527E157}" presName="spaceRect" presStyleCnt="0"/>
      <dgm:spPr/>
    </dgm:pt>
    <dgm:pt modelId="{B5569D7E-C85B-47CB-8FE0-2AE313C28FA2}" type="pres">
      <dgm:prSet presAssocID="{A4ED2CCC-FD64-410D-982A-85E47527E157}" presName="textRect" presStyleLbl="revTx" presStyleIdx="2" presStyleCnt="4">
        <dgm:presLayoutVars>
          <dgm:chMax val="1"/>
          <dgm:chPref val="1"/>
        </dgm:presLayoutVars>
      </dgm:prSet>
      <dgm:spPr/>
    </dgm:pt>
    <dgm:pt modelId="{89E3070D-6E8E-4B0B-8959-3C8A05C9C5FD}" type="pres">
      <dgm:prSet presAssocID="{77C10B31-4B34-4ECF-821D-635EC9887DBF}" presName="sibTrans" presStyleCnt="0"/>
      <dgm:spPr/>
    </dgm:pt>
    <dgm:pt modelId="{0CD4FA77-D3D9-4F54-BE40-910DBD73928A}" type="pres">
      <dgm:prSet presAssocID="{AE517A8B-F0B3-4588-A2EC-7DD8C9CDC4CA}" presName="compNode" presStyleCnt="0"/>
      <dgm:spPr/>
    </dgm:pt>
    <dgm:pt modelId="{FBA74636-3B54-454C-8642-2BEC33D98BEE}" type="pres">
      <dgm:prSet presAssocID="{AE517A8B-F0B3-4588-A2EC-7DD8C9CDC4C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nowflake"/>
        </a:ext>
      </dgm:extLst>
    </dgm:pt>
    <dgm:pt modelId="{7A37AD7B-86EB-4C24-84E9-8AA5475C55A4}" type="pres">
      <dgm:prSet presAssocID="{AE517A8B-F0B3-4588-A2EC-7DD8C9CDC4CA}" presName="spaceRect" presStyleCnt="0"/>
      <dgm:spPr/>
    </dgm:pt>
    <dgm:pt modelId="{9CEE58A4-742B-4698-AFEE-F7118BED70C8}" type="pres">
      <dgm:prSet presAssocID="{AE517A8B-F0B3-4588-A2EC-7DD8C9CDC4CA}" presName="textRect" presStyleLbl="revTx" presStyleIdx="3" presStyleCnt="4">
        <dgm:presLayoutVars>
          <dgm:chMax val="1"/>
          <dgm:chPref val="1"/>
        </dgm:presLayoutVars>
      </dgm:prSet>
      <dgm:spPr/>
    </dgm:pt>
  </dgm:ptLst>
  <dgm:cxnLst>
    <dgm:cxn modelId="{1F404509-2F08-2045-B4CC-2E86C20CF2B4}" type="presOf" srcId="{E785FCA2-181D-4CB0-934F-3EF26E5F283D}" destId="{B447ED0F-9B79-4AB7-823C-D2D08A6EC80D}" srcOrd="0" destOrd="0" presId="urn:microsoft.com/office/officeart/2018/2/layout/IconLabelList"/>
    <dgm:cxn modelId="{EFDB5E0D-2BD5-41E9-B3AF-9EF3AD311308}" srcId="{52DC9BCF-3E63-48DB-B28F-88129BBF6C3A}" destId="{A4ED2CCC-FD64-410D-982A-85E47527E157}" srcOrd="2" destOrd="0" parTransId="{DC5ADB93-C3C4-4DD7-8315-B001D0B09632}" sibTransId="{77C10B31-4B34-4ECF-821D-635EC9887DBF}"/>
    <dgm:cxn modelId="{9348F90F-663B-48E8-B62C-7894E0901234}" srcId="{52DC9BCF-3E63-48DB-B28F-88129BBF6C3A}" destId="{E785FCA2-181D-4CB0-934F-3EF26E5F283D}" srcOrd="0" destOrd="0" parTransId="{01984593-057C-45C2-B361-8101D00426EA}" sibTransId="{F993BE84-0ACF-4F62-BB8F-61A6CD6D86C3}"/>
    <dgm:cxn modelId="{A0DB1612-E749-0440-9971-13FA4FAB2AF0}" type="presOf" srcId="{0C81F30E-676C-4CD3-8C1E-21651DC5CDA0}" destId="{6349F057-305F-499B-A5BC-25360CB62F8A}" srcOrd="0" destOrd="0" presId="urn:microsoft.com/office/officeart/2018/2/layout/IconLabelList"/>
    <dgm:cxn modelId="{0F51B81A-8828-4B9B-983E-8E13CFAB2EFC}" srcId="{52DC9BCF-3E63-48DB-B28F-88129BBF6C3A}" destId="{0C81F30E-676C-4CD3-8C1E-21651DC5CDA0}" srcOrd="1" destOrd="0" parTransId="{F3629E95-744A-4F2C-88C1-3774959578E4}" sibTransId="{4478F85F-D519-4ACC-8B58-4E56FBE0EE3D}"/>
    <dgm:cxn modelId="{6046562E-53F4-430B-B03C-29C27E0AFD0C}" srcId="{52DC9BCF-3E63-48DB-B28F-88129BBF6C3A}" destId="{AE517A8B-F0B3-4588-A2EC-7DD8C9CDC4CA}" srcOrd="3" destOrd="0" parTransId="{19A3D4EF-6EA7-42CB-BD26-F540B93F9F9D}" sibTransId="{BD8E4A63-470A-4711-802A-0F4F5B1F252F}"/>
    <dgm:cxn modelId="{8392ACC3-737F-894F-B8DA-08CEFA2E1B69}" type="presOf" srcId="{A4ED2CCC-FD64-410D-982A-85E47527E157}" destId="{B5569D7E-C85B-47CB-8FE0-2AE313C28FA2}" srcOrd="0" destOrd="0" presId="urn:microsoft.com/office/officeart/2018/2/layout/IconLabelList"/>
    <dgm:cxn modelId="{BD5EDFF6-AE6A-A048-91C2-0C0121DBE692}" type="presOf" srcId="{52DC9BCF-3E63-48DB-B28F-88129BBF6C3A}" destId="{A09265CB-89B2-4315-A7F7-27F3BE270A5A}" srcOrd="0" destOrd="0" presId="urn:microsoft.com/office/officeart/2018/2/layout/IconLabelList"/>
    <dgm:cxn modelId="{0C2C55F8-B822-E942-B666-2AF4D5131F49}" type="presOf" srcId="{AE517A8B-F0B3-4588-A2EC-7DD8C9CDC4CA}" destId="{9CEE58A4-742B-4698-AFEE-F7118BED70C8}" srcOrd="0" destOrd="0" presId="urn:microsoft.com/office/officeart/2018/2/layout/IconLabelList"/>
    <dgm:cxn modelId="{EB7F565A-2EA8-5F41-88CF-502C911442D0}" type="presParOf" srcId="{A09265CB-89B2-4315-A7F7-27F3BE270A5A}" destId="{98759377-0152-4D54-A200-636C72710F6D}" srcOrd="0" destOrd="0" presId="urn:microsoft.com/office/officeart/2018/2/layout/IconLabelList"/>
    <dgm:cxn modelId="{8731D850-6FD6-0947-B753-84A2E812C24D}" type="presParOf" srcId="{98759377-0152-4D54-A200-636C72710F6D}" destId="{0E0B2423-D470-4276-A572-D0A2D4BB89C4}" srcOrd="0" destOrd="0" presId="urn:microsoft.com/office/officeart/2018/2/layout/IconLabelList"/>
    <dgm:cxn modelId="{57B01357-B8DB-334E-8867-B9D3D0502F69}" type="presParOf" srcId="{98759377-0152-4D54-A200-636C72710F6D}" destId="{009FED8B-8320-4894-BA7B-FE3671DDAD91}" srcOrd="1" destOrd="0" presId="urn:microsoft.com/office/officeart/2018/2/layout/IconLabelList"/>
    <dgm:cxn modelId="{4C4B40EE-E979-0B47-A93B-1B48A72B0AB5}" type="presParOf" srcId="{98759377-0152-4D54-A200-636C72710F6D}" destId="{B447ED0F-9B79-4AB7-823C-D2D08A6EC80D}" srcOrd="2" destOrd="0" presId="urn:microsoft.com/office/officeart/2018/2/layout/IconLabelList"/>
    <dgm:cxn modelId="{7BC8A543-5DBB-C44B-B31F-E8E7340382FE}" type="presParOf" srcId="{A09265CB-89B2-4315-A7F7-27F3BE270A5A}" destId="{828F1375-AB0E-453E-A9A2-740DE8DF67F5}" srcOrd="1" destOrd="0" presId="urn:microsoft.com/office/officeart/2018/2/layout/IconLabelList"/>
    <dgm:cxn modelId="{2203F9BF-9142-CA43-91DA-DC66F2D48186}" type="presParOf" srcId="{A09265CB-89B2-4315-A7F7-27F3BE270A5A}" destId="{0483808C-9317-4845-95E7-559F744EDFFE}" srcOrd="2" destOrd="0" presId="urn:microsoft.com/office/officeart/2018/2/layout/IconLabelList"/>
    <dgm:cxn modelId="{8AC76D3B-10B7-D14A-9BA4-93CDDF54E235}" type="presParOf" srcId="{0483808C-9317-4845-95E7-559F744EDFFE}" destId="{8C233AD3-9A38-4A32-9CCD-E4C6765A9017}" srcOrd="0" destOrd="0" presId="urn:microsoft.com/office/officeart/2018/2/layout/IconLabelList"/>
    <dgm:cxn modelId="{5D73C4A9-9AD8-814D-B4B0-7065F9C2E092}" type="presParOf" srcId="{0483808C-9317-4845-95E7-559F744EDFFE}" destId="{87A10321-E196-4AB6-A855-B35AED64E009}" srcOrd="1" destOrd="0" presId="urn:microsoft.com/office/officeart/2018/2/layout/IconLabelList"/>
    <dgm:cxn modelId="{AF80BAD1-035F-7C42-B177-B6224F717EFA}" type="presParOf" srcId="{0483808C-9317-4845-95E7-559F744EDFFE}" destId="{6349F057-305F-499B-A5BC-25360CB62F8A}" srcOrd="2" destOrd="0" presId="urn:microsoft.com/office/officeart/2018/2/layout/IconLabelList"/>
    <dgm:cxn modelId="{3B1334C8-6C9D-3149-9961-0985562F2A25}" type="presParOf" srcId="{A09265CB-89B2-4315-A7F7-27F3BE270A5A}" destId="{7A802514-4AB3-4051-81D0-49F75E280C77}" srcOrd="3" destOrd="0" presId="urn:microsoft.com/office/officeart/2018/2/layout/IconLabelList"/>
    <dgm:cxn modelId="{A234BC93-083C-B246-BB29-DE8FF1882678}" type="presParOf" srcId="{A09265CB-89B2-4315-A7F7-27F3BE270A5A}" destId="{586F7476-26A1-4C12-802B-F47CB903911F}" srcOrd="4" destOrd="0" presId="urn:microsoft.com/office/officeart/2018/2/layout/IconLabelList"/>
    <dgm:cxn modelId="{86D8B9FD-9785-9842-89C3-90D58AB2483B}" type="presParOf" srcId="{586F7476-26A1-4C12-802B-F47CB903911F}" destId="{9D2E76EF-C809-4D29-86C0-7FB311D77FB2}" srcOrd="0" destOrd="0" presId="urn:microsoft.com/office/officeart/2018/2/layout/IconLabelList"/>
    <dgm:cxn modelId="{07CB81B2-0172-7841-AC0D-4C90128ECC6E}" type="presParOf" srcId="{586F7476-26A1-4C12-802B-F47CB903911F}" destId="{DFAB3E1E-E103-4D83-89C5-9846E60FD28C}" srcOrd="1" destOrd="0" presId="urn:microsoft.com/office/officeart/2018/2/layout/IconLabelList"/>
    <dgm:cxn modelId="{19D27542-AC02-C64C-81DD-2F9485F1AA28}" type="presParOf" srcId="{586F7476-26A1-4C12-802B-F47CB903911F}" destId="{B5569D7E-C85B-47CB-8FE0-2AE313C28FA2}" srcOrd="2" destOrd="0" presId="urn:microsoft.com/office/officeart/2018/2/layout/IconLabelList"/>
    <dgm:cxn modelId="{5B232921-21A5-884F-8FBB-BFBF88412A1E}" type="presParOf" srcId="{A09265CB-89B2-4315-A7F7-27F3BE270A5A}" destId="{89E3070D-6E8E-4B0B-8959-3C8A05C9C5FD}" srcOrd="5" destOrd="0" presId="urn:microsoft.com/office/officeart/2018/2/layout/IconLabelList"/>
    <dgm:cxn modelId="{2AD2D61A-AFB1-294B-B867-59350511AAD7}" type="presParOf" srcId="{A09265CB-89B2-4315-A7F7-27F3BE270A5A}" destId="{0CD4FA77-D3D9-4F54-BE40-910DBD73928A}" srcOrd="6" destOrd="0" presId="urn:microsoft.com/office/officeart/2018/2/layout/IconLabelList"/>
    <dgm:cxn modelId="{57E7BCD6-E4B8-0643-B6D5-FCAA6EABE440}" type="presParOf" srcId="{0CD4FA77-D3D9-4F54-BE40-910DBD73928A}" destId="{FBA74636-3B54-454C-8642-2BEC33D98BEE}" srcOrd="0" destOrd="0" presId="urn:microsoft.com/office/officeart/2018/2/layout/IconLabelList"/>
    <dgm:cxn modelId="{2B84DC88-4550-CD47-A2B5-BFFBFB5C2EBD}" type="presParOf" srcId="{0CD4FA77-D3D9-4F54-BE40-910DBD73928A}" destId="{7A37AD7B-86EB-4C24-84E9-8AA5475C55A4}" srcOrd="1" destOrd="0" presId="urn:microsoft.com/office/officeart/2018/2/layout/IconLabelList"/>
    <dgm:cxn modelId="{FC3CC896-078D-CA45-AF05-816458639724}" type="presParOf" srcId="{0CD4FA77-D3D9-4F54-BE40-910DBD73928A}" destId="{9CEE58A4-742B-4698-AFEE-F7118BED70C8}"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0B2423-D470-4276-A572-D0A2D4BB89C4}">
      <dsp:nvSpPr>
        <dsp:cNvPr id="0" name=""/>
        <dsp:cNvSpPr/>
      </dsp:nvSpPr>
      <dsp:spPr>
        <a:xfrm>
          <a:off x="738572" y="826157"/>
          <a:ext cx="919704" cy="9197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B447ED0F-9B79-4AB7-823C-D2D08A6EC80D}">
      <dsp:nvSpPr>
        <dsp:cNvPr id="0" name=""/>
        <dsp:cNvSpPr/>
      </dsp:nvSpPr>
      <dsp:spPr>
        <a:xfrm>
          <a:off x="176530" y="2035242"/>
          <a:ext cx="204378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dirty="0"/>
            <a:t>Three stages of change management</a:t>
          </a:r>
        </a:p>
      </dsp:txBody>
      <dsp:txXfrm>
        <a:off x="176530" y="2035242"/>
        <a:ext cx="2043787" cy="720000"/>
      </dsp:txXfrm>
    </dsp:sp>
    <dsp:sp modelId="{8C233AD3-9A38-4A32-9CCD-E4C6765A9017}">
      <dsp:nvSpPr>
        <dsp:cNvPr id="0" name=""/>
        <dsp:cNvSpPr/>
      </dsp:nvSpPr>
      <dsp:spPr>
        <a:xfrm>
          <a:off x="3140022" y="826157"/>
          <a:ext cx="919704" cy="9197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6349F057-305F-499B-A5BC-25360CB62F8A}">
      <dsp:nvSpPr>
        <dsp:cNvPr id="0" name=""/>
        <dsp:cNvSpPr/>
      </dsp:nvSpPr>
      <dsp:spPr>
        <a:xfrm>
          <a:off x="2577981" y="2035242"/>
          <a:ext cx="204378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dirty="0"/>
            <a:t>Unfreeze</a:t>
          </a:r>
        </a:p>
      </dsp:txBody>
      <dsp:txXfrm>
        <a:off x="2577981" y="2035242"/>
        <a:ext cx="2043787" cy="720000"/>
      </dsp:txXfrm>
    </dsp:sp>
    <dsp:sp modelId="{9D2E76EF-C809-4D29-86C0-7FB311D77FB2}">
      <dsp:nvSpPr>
        <dsp:cNvPr id="0" name=""/>
        <dsp:cNvSpPr/>
      </dsp:nvSpPr>
      <dsp:spPr>
        <a:xfrm>
          <a:off x="5541472" y="826157"/>
          <a:ext cx="919704" cy="9197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B5569D7E-C85B-47CB-8FE0-2AE313C28FA2}">
      <dsp:nvSpPr>
        <dsp:cNvPr id="0" name=""/>
        <dsp:cNvSpPr/>
      </dsp:nvSpPr>
      <dsp:spPr>
        <a:xfrm>
          <a:off x="4979431" y="2035242"/>
          <a:ext cx="204378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dirty="0"/>
            <a:t>Make changes</a:t>
          </a:r>
        </a:p>
      </dsp:txBody>
      <dsp:txXfrm>
        <a:off x="4979431" y="2035242"/>
        <a:ext cx="2043787" cy="720000"/>
      </dsp:txXfrm>
    </dsp:sp>
    <dsp:sp modelId="{FBA74636-3B54-454C-8642-2BEC33D98BEE}">
      <dsp:nvSpPr>
        <dsp:cNvPr id="0" name=""/>
        <dsp:cNvSpPr/>
      </dsp:nvSpPr>
      <dsp:spPr>
        <a:xfrm>
          <a:off x="7942923" y="826157"/>
          <a:ext cx="919704" cy="9197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9CEE58A4-742B-4698-AFEE-F7118BED70C8}">
      <dsp:nvSpPr>
        <dsp:cNvPr id="0" name=""/>
        <dsp:cNvSpPr/>
      </dsp:nvSpPr>
      <dsp:spPr>
        <a:xfrm>
          <a:off x="7380881" y="2035242"/>
          <a:ext cx="2043787"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dirty="0"/>
            <a:t>Refreeze</a:t>
          </a:r>
        </a:p>
      </dsp:txBody>
      <dsp:txXfrm>
        <a:off x="7380881" y="2035242"/>
        <a:ext cx="2043787"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014697-2B6C-DF4B-89F2-CE66CD6F9091}" type="datetimeFigureOut">
              <a:rPr lang="en-US" smtClean="0"/>
              <a:t>5/29/19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819D48-B507-D44A-A3F5-73628D1541B7}" type="slidenum">
              <a:rPr lang="en-US" smtClean="0"/>
              <a:t>‹#›</a:t>
            </a:fld>
            <a:endParaRPr lang="en-US" dirty="0"/>
          </a:p>
        </p:txBody>
      </p:sp>
    </p:spTree>
    <p:extLst>
      <p:ext uri="{BB962C8B-B14F-4D97-AF65-F5344CB8AC3E}">
        <p14:creationId xmlns:p14="http://schemas.microsoft.com/office/powerpoint/2010/main" val="1298474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819D48-B507-D44A-A3F5-73628D1541B7}" type="slidenum">
              <a:rPr lang="en-US" smtClean="0"/>
              <a:t>1</a:t>
            </a:fld>
            <a:endParaRPr lang="en-US" dirty="0"/>
          </a:p>
        </p:txBody>
      </p:sp>
    </p:spTree>
    <p:extLst>
      <p:ext uri="{BB962C8B-B14F-4D97-AF65-F5344CB8AC3E}">
        <p14:creationId xmlns:p14="http://schemas.microsoft.com/office/powerpoint/2010/main" val="3491785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Operating Rooms bring in a substantial amount of revenue to any given facility, but just as they can bring money in, they can lose significant amounts of money. Turnover time is defined as the time from when one patient is wheeled out of the operating room, and the next patient is wheeled into that the same operating room. It is estimated that long turnover times at approximately $100.00 per minute influences increased operating room (OR) time and negatively affects the budget for the department causing the facility to lose a large amount of income. Currently, my facility has defined turn overtimes to be no more than 30 minutes. Any turnover time that is greater than 30 minutes is considered a prolonged turn over time and case is labeled as delayed.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6A819D48-B507-D44A-A3F5-73628D1541B7}" type="slidenum">
              <a:rPr lang="en-US" smtClean="0"/>
              <a:t>2</a:t>
            </a:fld>
            <a:endParaRPr lang="en-US" dirty="0"/>
          </a:p>
        </p:txBody>
      </p:sp>
    </p:spTree>
    <p:extLst>
      <p:ext uri="{BB962C8B-B14F-4D97-AF65-F5344CB8AC3E}">
        <p14:creationId xmlns:p14="http://schemas.microsoft.com/office/powerpoint/2010/main" val="242878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Delays in turning over the operating room negatively affect patients. Patients must be kept NPO before their surgery. Long wait times while an individual is NPO can cause patients to become hypoglycemic and have adverse effects on their physical and mental health. A patient who is hungry can become irritable and frustrated. Long wait times increased patients’ anxiety levels. Surgery is an anxiety-provoking situation for the patient and their families. Most individuals are afraid and nervous from the moment they walk into the hospital’s doors. They are sitting around waiting for hours to get their surgery done increases this anxiety. </a:t>
            </a:r>
          </a:p>
          <a:p>
            <a:r>
              <a:rPr lang="en-US" dirty="0"/>
              <a:t>Long turnovers cause extended work hours causing staff dissatisfaction and fatigue. Fatigue for these individuals can lead to errors or omissions in patient care. Fatigue puts the patient and the staff in dangerous situations. Patient safety and positive outcome are our number one priority.  Surgeons, nurses, and anesthesiologist all need to work more extended hour to complete scheduled cases, forcing the facility to pay them over-time. On call teams needed for emergent cases are being utilized to finish scheduled cases creating unsafe staffing and possibly putting lives at risk. </a:t>
            </a:r>
          </a:p>
        </p:txBody>
      </p:sp>
      <p:sp>
        <p:nvSpPr>
          <p:cNvPr id="4" name="Slide Number Placeholder 3"/>
          <p:cNvSpPr>
            <a:spLocks noGrp="1"/>
          </p:cNvSpPr>
          <p:nvPr>
            <p:ph type="sldNum" sz="quarter" idx="5"/>
          </p:nvPr>
        </p:nvSpPr>
        <p:spPr/>
        <p:txBody>
          <a:bodyPr/>
          <a:lstStyle/>
          <a:p>
            <a:fld id="{6A819D48-B507-D44A-A3F5-73628D1541B7}" type="slidenum">
              <a:rPr lang="en-US" smtClean="0"/>
              <a:t>3</a:t>
            </a:fld>
            <a:endParaRPr lang="en-US" dirty="0"/>
          </a:p>
        </p:txBody>
      </p:sp>
    </p:spTree>
    <p:extLst>
      <p:ext uri="{BB962C8B-B14F-4D97-AF65-F5344CB8AC3E}">
        <p14:creationId xmlns:p14="http://schemas.microsoft.com/office/powerpoint/2010/main" val="2819461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Stakeholders play an essential role in the change process. They can either support your change or block your proposed change. It is vital that information is presented to them as to how and why this change benefits them. Stakeholders support is needed to make the change happen due to their influence over your proposed plan since they can provide resources and budgeting. Excellent communication with these individuals is a vital part of engaging them in your proposed change. </a:t>
            </a:r>
          </a:p>
          <a:p>
            <a:r>
              <a:rPr lang="en-US" dirty="0"/>
              <a:t>To successfully decrease OR turn over times, unlike last time, I believe that the stakeholders that should be involved are hospital administration and the OR committee which includes: surgeons, anesthesiologist, and operating room nursing managers. In the past, the only stakeholders involve where the nursing administration. This is part of the reason I believe that initial intended change failed. Hospital administration oversees this facility as they strive to provide patients excellent service and care under a minimal budget. They must allocate funds appropriately to all units. Recently hospital administration has become concerned with the operating rooms prolonged turn over times. Surgeons and anesthesiologist have begun to lose money since OR availability isn’t being maximized. Nursing managers are spending a large amount of their budget on overtime for their staff. </a:t>
            </a:r>
          </a:p>
        </p:txBody>
      </p:sp>
      <p:sp>
        <p:nvSpPr>
          <p:cNvPr id="4" name="Slide Number Placeholder 3"/>
          <p:cNvSpPr>
            <a:spLocks noGrp="1"/>
          </p:cNvSpPr>
          <p:nvPr>
            <p:ph type="sldNum" sz="quarter" idx="5"/>
          </p:nvPr>
        </p:nvSpPr>
        <p:spPr/>
        <p:txBody>
          <a:bodyPr/>
          <a:lstStyle/>
          <a:p>
            <a:fld id="{6A819D48-B507-D44A-A3F5-73628D1541B7}" type="slidenum">
              <a:rPr lang="en-US" smtClean="0"/>
              <a:t>4</a:t>
            </a:fld>
            <a:endParaRPr lang="en-US" dirty="0"/>
          </a:p>
        </p:txBody>
      </p:sp>
    </p:spTree>
    <p:extLst>
      <p:ext uri="{BB962C8B-B14F-4D97-AF65-F5344CB8AC3E}">
        <p14:creationId xmlns:p14="http://schemas.microsoft.com/office/powerpoint/2010/main" val="812426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Kurt Lewins’ created this model in the 1940s. It is a three-stage process. The first stage is Unfreeze, in this stage, the problem must be identified, and the change must be proposed. The change needed must be presented and understood by all individuals who will be involved. “Everyone needs to know what’s wrong with the current process, why it needs to change, what changes are being suggested, and what benefits those changes will bring.” ("8 critical change management models to evolve and survive | process street | checklist, workflow and SOP software," 2017) Stakeholders and management must be fully onboard. The second stage is to make the changes once the staff has been prepared. Extensive education and training must be provided for all staff members that are involved in the change process. Protocols must be put into action while giving the team guidance through the process. It is vital that ample communication and support is provided so that any issues that arise can be addressed promptly.  The third stage is refreezing. This is done once the changes have been implemented and the team has embraced that change. A reward system is a way in which the organization can sustain the change and encourage the team members to maintain that change. </a:t>
            </a:r>
          </a:p>
        </p:txBody>
      </p:sp>
      <p:sp>
        <p:nvSpPr>
          <p:cNvPr id="4" name="Slide Number Placeholder 3"/>
          <p:cNvSpPr>
            <a:spLocks noGrp="1"/>
          </p:cNvSpPr>
          <p:nvPr>
            <p:ph type="sldNum" sz="quarter" idx="5"/>
          </p:nvPr>
        </p:nvSpPr>
        <p:spPr/>
        <p:txBody>
          <a:bodyPr/>
          <a:lstStyle/>
          <a:p>
            <a:fld id="{6A819D48-B507-D44A-A3F5-73628D1541B7}" type="slidenum">
              <a:rPr lang="en-US" smtClean="0"/>
              <a:t>5</a:t>
            </a:fld>
            <a:endParaRPr lang="en-US" dirty="0"/>
          </a:p>
        </p:txBody>
      </p:sp>
    </p:spTree>
    <p:extLst>
      <p:ext uri="{BB962C8B-B14F-4D97-AF65-F5344CB8AC3E}">
        <p14:creationId xmlns:p14="http://schemas.microsoft.com/office/powerpoint/2010/main" val="4139962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Currently, there is a breakdown in communication between the Operating room members, including surgeons, anesthesiologist, and nurses, this is causing significant delays. All team members must do their job at appropriate times for the next team members to complete theirs. Currently, surgeons and anesthesiologist have been losing income due to decrease OR time availability. Teaching the regarding the importance of their role in ensuring their work is complete so nurses can proceed with theirs and how that will contribute to decreasing turnover times leading to increased OR efficiency and increases the number of cases that can be done that day. Nurses are burn out from working long hours and having to stay when on-call to complete cases that have gone over their allotted time. Educating them on how decreasing OR turnovers to ensure that cases start and end when scheduled minimize their need to work long shifts. </a:t>
            </a:r>
          </a:p>
        </p:txBody>
      </p:sp>
      <p:sp>
        <p:nvSpPr>
          <p:cNvPr id="4" name="Slide Number Placeholder 3"/>
          <p:cNvSpPr>
            <a:spLocks noGrp="1"/>
          </p:cNvSpPr>
          <p:nvPr>
            <p:ph type="sldNum" sz="quarter" idx="5"/>
          </p:nvPr>
        </p:nvSpPr>
        <p:spPr/>
        <p:txBody>
          <a:bodyPr/>
          <a:lstStyle/>
          <a:p>
            <a:fld id="{6A819D48-B507-D44A-A3F5-73628D1541B7}" type="slidenum">
              <a:rPr lang="en-US" smtClean="0"/>
              <a:t>6</a:t>
            </a:fld>
            <a:endParaRPr lang="en-US" dirty="0"/>
          </a:p>
        </p:txBody>
      </p:sp>
    </p:spTree>
    <p:extLst>
      <p:ext uri="{BB962C8B-B14F-4D97-AF65-F5344CB8AC3E}">
        <p14:creationId xmlns:p14="http://schemas.microsoft.com/office/powerpoint/2010/main" val="1055788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Changes that need to be implemented are the following. Evaluation of the scheduled cases the day before by the OR manager and surgeons prior to finalizing the schedule to ensure proper flow of cases. Appointing specific job tasks to the OR team during turnover for an equal division of labor and preventing any unnecessary delays. Assigning personnel to the hallway to ensure that all equipment and material are in all case carts and ready for use. A specific outline of the expected task and timeframes of such duty must be provided to all team members. This includes surgeons, anesthesiologist, nurses, scrub technicians, housekeeping, nursing assistants and charge nurse. All personnel must have a clear task during turnover and take responsibility and ownership of such a task. A Leader must be put in place to ensure that all individuals are performing their duties. A plan of action and consequences must be identified for individuals who are not staying on task. </a:t>
            </a:r>
            <a:endParaRPr lang="en-US" dirty="0"/>
          </a:p>
        </p:txBody>
      </p:sp>
      <p:sp>
        <p:nvSpPr>
          <p:cNvPr id="4" name="Slide Number Placeholder 3"/>
          <p:cNvSpPr>
            <a:spLocks noGrp="1"/>
          </p:cNvSpPr>
          <p:nvPr>
            <p:ph type="sldNum" sz="quarter" idx="5"/>
          </p:nvPr>
        </p:nvSpPr>
        <p:spPr/>
        <p:txBody>
          <a:bodyPr/>
          <a:lstStyle/>
          <a:p>
            <a:fld id="{6A819D48-B507-D44A-A3F5-73628D1541B7}" type="slidenum">
              <a:rPr lang="en-US" smtClean="0"/>
              <a:t>7</a:t>
            </a:fld>
            <a:endParaRPr lang="en-US" dirty="0"/>
          </a:p>
        </p:txBody>
      </p:sp>
    </p:spTree>
    <p:extLst>
      <p:ext uri="{BB962C8B-B14F-4D97-AF65-F5344CB8AC3E}">
        <p14:creationId xmlns:p14="http://schemas.microsoft.com/office/powerpoint/2010/main" val="8498539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the change has been implemented, feedback from team members should be collected and analyzed. That feedback should be used to make any revisions and adjustments that staff feel are necessary. Making changes to help improve the proposed change plan is imperative for its success. The feedback provided by the individuals who are expected to carry out the change is extremely valuable information. Making the suggested adjustments from their feedback will allow for them to feel as though they have contributed to the change and will motivate them to make this change successful. Continued clarification and regarding staff assignments and responsibilities during turnovers must be provided. Staff will need continued support for some time until adaption to the changes occurs and they feel comfortable with their new roles in leading a more efficient operating room. Keeping track of turnover times improvements for stakeholders will ensure they continue to support the changes. </a:t>
            </a:r>
          </a:p>
        </p:txBody>
      </p:sp>
      <p:sp>
        <p:nvSpPr>
          <p:cNvPr id="4" name="Slide Number Placeholder 3"/>
          <p:cNvSpPr>
            <a:spLocks noGrp="1"/>
          </p:cNvSpPr>
          <p:nvPr>
            <p:ph type="sldNum" sz="quarter" idx="5"/>
          </p:nvPr>
        </p:nvSpPr>
        <p:spPr/>
        <p:txBody>
          <a:bodyPr/>
          <a:lstStyle/>
          <a:p>
            <a:fld id="{6A819D48-B507-D44A-A3F5-73628D1541B7}" type="slidenum">
              <a:rPr lang="en-US" smtClean="0"/>
              <a:t>8</a:t>
            </a:fld>
            <a:endParaRPr lang="en-US" dirty="0"/>
          </a:p>
        </p:txBody>
      </p:sp>
    </p:spTree>
    <p:extLst>
      <p:ext uri="{BB962C8B-B14F-4D97-AF65-F5344CB8AC3E}">
        <p14:creationId xmlns:p14="http://schemas.microsoft.com/office/powerpoint/2010/main" val="4135920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r>
              <a:rPr lang="en-US" dirty="0"/>
              <a:t>If the change initiative fails again, it can have detrimental adverse outcomes not only for the unit but for the whole organization. Every minute that is wasted in the operating room cost the organization large amounts of money. According International Journal of Surgery, “</a:t>
            </a:r>
            <a:r>
              <a:rPr lang="en-US" sz="1200" b="0" i="0" u="none" strike="noStrike" kern="1200" dirty="0">
                <a:solidFill>
                  <a:schemeClr val="tx1"/>
                </a:solidFill>
                <a:effectLst/>
                <a:latin typeface="+mn-lt"/>
                <a:ea typeface="+mn-ea"/>
                <a:cs typeface="+mn-cs"/>
              </a:rPr>
              <a:t>each hour of unused operative time in the OR costs $3,600. That means that each lost minute cost $60.” (Strate, n.d.) </a:t>
            </a:r>
            <a:r>
              <a:rPr lang="en-US" dirty="0"/>
              <a:t> This decreased the organization's revenue. Nurses and scrub technicians will have to work overtime to complete cases that have gone over their block time, costing the organization additional money. Not increasing staff and demanding the current staff members work prolonged hour to finish caseloads will increase staff members dissatisfaction. Team members will experience burn-out leading to a decrease in productivity. Research shows that mistakes are more commonly made when staff has been working extended hours. There has already been an incident of a retained foreign body which was believed to be the cause of the surgical team working 16 hours. Retaining staff has been an ongoing issue in this unit; if changes are unsuccessful staff retention will be even harder to obtain ultimately affect patient care and outcomes. </a:t>
            </a:r>
          </a:p>
        </p:txBody>
      </p:sp>
      <p:sp>
        <p:nvSpPr>
          <p:cNvPr id="4" name="Slide Number Placeholder 3"/>
          <p:cNvSpPr>
            <a:spLocks noGrp="1"/>
          </p:cNvSpPr>
          <p:nvPr>
            <p:ph type="sldNum" sz="quarter" idx="5"/>
          </p:nvPr>
        </p:nvSpPr>
        <p:spPr/>
        <p:txBody>
          <a:bodyPr/>
          <a:lstStyle/>
          <a:p>
            <a:fld id="{6A819D48-B507-D44A-A3F5-73628D1541B7}" type="slidenum">
              <a:rPr lang="en-US" smtClean="0"/>
              <a:t>9</a:t>
            </a:fld>
            <a:endParaRPr lang="en-US" dirty="0"/>
          </a:p>
        </p:txBody>
      </p:sp>
    </p:spTree>
    <p:extLst>
      <p:ext uri="{BB962C8B-B14F-4D97-AF65-F5344CB8AC3E}">
        <p14:creationId xmlns:p14="http://schemas.microsoft.com/office/powerpoint/2010/main" val="2720994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Determining what went wrong can yield insightful information that can allow the organization along with the OR team to move forward. Data collected, stakeholders’ feedback, and feedback from all interdisciplinary team members must be gathered in order to have a good understanding of why the change was unsuccessful. A meeting should be held with all those who are involved so brainstorming can occur, and new options can be discussed. Seeking the help of professional such as lean consultants may be necessary. A revamping of the work flow and way things are done may need to occur. When change fails, it can be difficult to pick up and try again. A great leader is needed to help encourage individuals to help find solutions and walk them towards the path of success. </a:t>
            </a:r>
          </a:p>
          <a:p>
            <a:endParaRPr lang="en-US" dirty="0"/>
          </a:p>
        </p:txBody>
      </p:sp>
      <p:sp>
        <p:nvSpPr>
          <p:cNvPr id="4" name="Slide Number Placeholder 3"/>
          <p:cNvSpPr>
            <a:spLocks noGrp="1"/>
          </p:cNvSpPr>
          <p:nvPr>
            <p:ph type="sldNum" sz="quarter" idx="5"/>
          </p:nvPr>
        </p:nvSpPr>
        <p:spPr/>
        <p:txBody>
          <a:bodyPr/>
          <a:lstStyle/>
          <a:p>
            <a:fld id="{6A819D48-B507-D44A-A3F5-73628D1541B7}" type="slidenum">
              <a:rPr lang="en-US" smtClean="0"/>
              <a:t>10</a:t>
            </a:fld>
            <a:endParaRPr lang="en-US" dirty="0"/>
          </a:p>
        </p:txBody>
      </p:sp>
    </p:spTree>
    <p:extLst>
      <p:ext uri="{BB962C8B-B14F-4D97-AF65-F5344CB8AC3E}">
        <p14:creationId xmlns:p14="http://schemas.microsoft.com/office/powerpoint/2010/main" val="17511794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operating room is a unique setting where interdisciplinary teams work closely together. Communication and a sense of teamwork must be present on all team members ends. Each has an important role they play and must be responsible for such a task. If one team member for some reason is missing their task, others may not be able to accomplish theirs.  The proposed initiative for change focused on increasing communication and teamwork. It outlines everyone tasks so that all team members on the same page of what is expected from them. If this change initiative is successful, the current operating room milieu will improve. Most team members are dissatisfied with their extended work hours, patients often are frustrated and angry with long wait times, and a backlog of patients waiting for surgery keeps increasing. If we improve the efficiency of our turnover times is under 45 minutes, we can potentially solve all of these issues. </a:t>
            </a:r>
          </a:p>
          <a:p>
            <a:endParaRPr lang="en-US" dirty="0"/>
          </a:p>
        </p:txBody>
      </p:sp>
      <p:sp>
        <p:nvSpPr>
          <p:cNvPr id="4" name="Slide Number Placeholder 3"/>
          <p:cNvSpPr>
            <a:spLocks noGrp="1"/>
          </p:cNvSpPr>
          <p:nvPr>
            <p:ph type="sldNum" sz="quarter" idx="5"/>
          </p:nvPr>
        </p:nvSpPr>
        <p:spPr/>
        <p:txBody>
          <a:bodyPr/>
          <a:lstStyle/>
          <a:p>
            <a:fld id="{6A819D48-B507-D44A-A3F5-73628D1541B7}" type="slidenum">
              <a:rPr lang="en-US" smtClean="0"/>
              <a:t>11</a:t>
            </a:fld>
            <a:endParaRPr lang="en-US" dirty="0"/>
          </a:p>
        </p:txBody>
      </p:sp>
    </p:spTree>
    <p:extLst>
      <p:ext uri="{BB962C8B-B14F-4D97-AF65-F5344CB8AC3E}">
        <p14:creationId xmlns:p14="http://schemas.microsoft.com/office/powerpoint/2010/main" val="40306788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819D48-B507-D44A-A3F5-73628D1541B7}" type="slidenum">
              <a:rPr lang="en-US" smtClean="0"/>
              <a:t>12</a:t>
            </a:fld>
            <a:endParaRPr lang="en-US" dirty="0"/>
          </a:p>
        </p:txBody>
      </p:sp>
    </p:spTree>
    <p:extLst>
      <p:ext uri="{BB962C8B-B14F-4D97-AF65-F5344CB8AC3E}">
        <p14:creationId xmlns:p14="http://schemas.microsoft.com/office/powerpoint/2010/main" val="2431224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DE7D2A28-39F3-8A43-A740-1E4BBDB91A8C}" type="datetimeFigureOut">
              <a:rPr lang="en-US" smtClean="0"/>
              <a:t>5/29/19</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E52BCE4C-8BE1-4246-B741-78DA5173EAA9}" type="slidenum">
              <a:rPr lang="en-US" smtClean="0"/>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72490524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7D2A28-39F3-8A43-A740-1E4BBDB91A8C}" type="datetimeFigureOut">
              <a:rPr lang="en-US" smtClean="0"/>
              <a:t>5/29/19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2BCE4C-8BE1-4246-B741-78DA5173EAA9}" type="slidenum">
              <a:rPr lang="en-US" smtClean="0"/>
              <a:t>‹#›</a:t>
            </a:fld>
            <a:endParaRPr lang="en-US" dirty="0"/>
          </a:p>
        </p:txBody>
      </p:sp>
    </p:spTree>
    <p:extLst>
      <p:ext uri="{BB962C8B-B14F-4D97-AF65-F5344CB8AC3E}">
        <p14:creationId xmlns:p14="http://schemas.microsoft.com/office/powerpoint/2010/main" val="3877220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DE7D2A28-39F3-8A43-A740-1E4BBDB91A8C}" type="datetimeFigureOut">
              <a:rPr lang="en-US" smtClean="0"/>
              <a:t>5/29/19</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E52BCE4C-8BE1-4246-B741-78DA5173EAA9}" type="slidenum">
              <a:rPr lang="en-US" smtClean="0"/>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56241983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7D2A28-39F3-8A43-A740-1E4BBDB91A8C}" type="datetimeFigureOut">
              <a:rPr lang="en-US" smtClean="0"/>
              <a:t>5/29/19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52BCE4C-8BE1-4246-B741-78DA5173EAA9}" type="slidenum">
              <a:rPr lang="en-US" smtClean="0"/>
              <a:t>‹#›</a:t>
            </a:fld>
            <a:endParaRPr lang="en-US" dirty="0"/>
          </a:p>
        </p:txBody>
      </p:sp>
    </p:spTree>
    <p:extLst>
      <p:ext uri="{BB962C8B-B14F-4D97-AF65-F5344CB8AC3E}">
        <p14:creationId xmlns:p14="http://schemas.microsoft.com/office/powerpoint/2010/main" val="3595522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7D2A28-39F3-8A43-A740-1E4BBDB91A8C}" type="datetimeFigureOut">
              <a:rPr lang="en-US" smtClean="0"/>
              <a:t>5/29/19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52BCE4C-8BE1-4246-B741-78DA5173EAA9}" type="slidenum">
              <a:rPr lang="en-US" smtClean="0"/>
              <a:t>‹#›</a:t>
            </a:fld>
            <a:endParaRPr lang="en-US" dirty="0"/>
          </a:p>
        </p:txBody>
      </p:sp>
    </p:spTree>
    <p:extLst>
      <p:ext uri="{BB962C8B-B14F-4D97-AF65-F5344CB8AC3E}">
        <p14:creationId xmlns:p14="http://schemas.microsoft.com/office/powerpoint/2010/main" val="2586038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7D2A28-39F3-8A43-A740-1E4BBDB91A8C}" type="datetimeFigureOut">
              <a:rPr lang="en-US" smtClean="0"/>
              <a:t>5/29/19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52BCE4C-8BE1-4246-B741-78DA5173EAA9}" type="slidenum">
              <a:rPr lang="en-US" smtClean="0"/>
              <a:t>‹#›</a:t>
            </a:fld>
            <a:endParaRPr lang="en-US" dirty="0"/>
          </a:p>
        </p:txBody>
      </p:sp>
    </p:spTree>
    <p:extLst>
      <p:ext uri="{BB962C8B-B14F-4D97-AF65-F5344CB8AC3E}">
        <p14:creationId xmlns:p14="http://schemas.microsoft.com/office/powerpoint/2010/main" val="1025124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7D2A28-39F3-8A43-A740-1E4BBDB91A8C}" type="datetimeFigureOut">
              <a:rPr lang="en-US" smtClean="0"/>
              <a:t>5/29/19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52BCE4C-8BE1-4246-B741-78DA5173EAA9}" type="slidenum">
              <a:rPr lang="en-US" smtClean="0"/>
              <a:t>‹#›</a:t>
            </a:fld>
            <a:endParaRPr lang="en-US" dirty="0"/>
          </a:p>
        </p:txBody>
      </p:sp>
    </p:spTree>
    <p:extLst>
      <p:ext uri="{BB962C8B-B14F-4D97-AF65-F5344CB8AC3E}">
        <p14:creationId xmlns:p14="http://schemas.microsoft.com/office/powerpoint/2010/main" val="2209356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DE7D2A28-39F3-8A43-A740-1E4BBDB91A8C}" type="datetimeFigureOut">
              <a:rPr lang="en-US" smtClean="0"/>
              <a:t>5/29/19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E52BCE4C-8BE1-4246-B741-78DA5173EAA9}" type="slidenum">
              <a:rPr lang="en-US" smtClean="0"/>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72019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DE7D2A28-39F3-8A43-A740-1E4BBDB91A8C}" type="datetimeFigureOut">
              <a:rPr lang="en-US" smtClean="0"/>
              <a:t>5/29/19</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E52BCE4C-8BE1-4246-B741-78DA5173EAA9}" type="slidenum">
              <a:rPr lang="en-US" smtClean="0"/>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6312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7D2A28-39F3-8A43-A740-1E4BBDB91A8C}" type="datetimeFigureOut">
              <a:rPr lang="en-US" smtClean="0"/>
              <a:t>5/29/19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2BCE4C-8BE1-4246-B741-78DA5173EAA9}" type="slidenum">
              <a:rPr lang="en-US" smtClean="0"/>
              <a:t>‹#›</a:t>
            </a:fld>
            <a:endParaRPr lang="en-US" dirty="0"/>
          </a:p>
        </p:txBody>
      </p:sp>
    </p:spTree>
    <p:extLst>
      <p:ext uri="{BB962C8B-B14F-4D97-AF65-F5344CB8AC3E}">
        <p14:creationId xmlns:p14="http://schemas.microsoft.com/office/powerpoint/2010/main" val="465850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7D2A28-39F3-8A43-A740-1E4BBDB91A8C}" type="datetimeFigureOut">
              <a:rPr lang="en-US" smtClean="0"/>
              <a:t>5/29/19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52BCE4C-8BE1-4246-B741-78DA5173EAA9}" type="slidenum">
              <a:rPr lang="en-US" smtClean="0"/>
              <a:t>‹#›</a:t>
            </a:fld>
            <a:endParaRPr lang="en-US" dirty="0"/>
          </a:p>
        </p:txBody>
      </p:sp>
    </p:spTree>
    <p:extLst>
      <p:ext uri="{BB962C8B-B14F-4D97-AF65-F5344CB8AC3E}">
        <p14:creationId xmlns:p14="http://schemas.microsoft.com/office/powerpoint/2010/main" val="2087415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DE7D2A28-39F3-8A43-A740-1E4BBDB91A8C}" type="datetimeFigureOut">
              <a:rPr lang="en-US" smtClean="0"/>
              <a:t>5/29/19</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E52BCE4C-8BE1-4246-B741-78DA5173EAA9}" type="slidenum">
              <a:rPr lang="en-US" smtClean="0"/>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41686187"/>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www.inflamed-and-untamed.com/post/82096464557/coping-and-recovering-from-surgery-for-crohns-disease" TargetMode="External"/><Relationship Id="rId5" Type="http://schemas.openxmlformats.org/officeDocument/2006/relationships/image" Target="../media/image5.jp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ticeduforum.ci/wikis-reseaux-sociaux-developper-largumentation-chez-les-apprenants/" TargetMode="Externa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CB73C468-D875-4A8E-A540-E43BF8232D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E128E9E-9FDF-9E43-80D3-37AD43CC426E}"/>
              </a:ext>
            </a:extLst>
          </p:cNvPr>
          <p:cNvSpPr>
            <a:spLocks noGrp="1"/>
          </p:cNvSpPr>
          <p:nvPr>
            <p:ph type="ctrTitle"/>
          </p:nvPr>
        </p:nvSpPr>
        <p:spPr>
          <a:xfrm>
            <a:off x="6711885" y="634028"/>
            <a:ext cx="4798243" cy="3732835"/>
          </a:xfrm>
        </p:spPr>
        <p:txBody>
          <a:bodyPr vert="horz" lIns="91440" tIns="45720" rIns="91440" bIns="45720" rtlCol="0">
            <a:normAutofit/>
          </a:bodyPr>
          <a:lstStyle/>
          <a:p>
            <a:r>
              <a:rPr lang="en-US" sz="3400" dirty="0"/>
              <a:t>Implementing Change</a:t>
            </a:r>
            <a:br>
              <a:rPr lang="en-US" sz="3400" dirty="0"/>
            </a:br>
            <a:r>
              <a:rPr lang="en-US" sz="3400" dirty="0"/>
              <a:t>Operating Room Turnover Times: Cost Effective and Efficiency</a:t>
            </a:r>
            <a:br>
              <a:rPr lang="en-US" sz="3400" dirty="0"/>
            </a:br>
            <a:r>
              <a:rPr lang="en-US" sz="3400" dirty="0"/>
              <a:t> </a:t>
            </a:r>
          </a:p>
        </p:txBody>
      </p:sp>
      <p:sp>
        <p:nvSpPr>
          <p:cNvPr id="3" name="Subtitle 2">
            <a:extLst>
              <a:ext uri="{FF2B5EF4-FFF2-40B4-BE49-F238E27FC236}">
                <a16:creationId xmlns:a16="http://schemas.microsoft.com/office/drawing/2014/main" id="{1790CE09-51DA-0048-BFED-C667528B3D74}"/>
              </a:ext>
            </a:extLst>
          </p:cNvPr>
          <p:cNvSpPr>
            <a:spLocks noGrp="1"/>
          </p:cNvSpPr>
          <p:nvPr>
            <p:ph type="subTitle" idx="1"/>
          </p:nvPr>
        </p:nvSpPr>
        <p:spPr>
          <a:xfrm>
            <a:off x="6711885" y="4436462"/>
            <a:ext cx="4798243" cy="1794656"/>
          </a:xfrm>
        </p:spPr>
        <p:txBody>
          <a:bodyPr vert="horz" lIns="91440" tIns="45720" rIns="91440" bIns="45720" rtlCol="0">
            <a:normAutofit/>
          </a:bodyPr>
          <a:lstStyle/>
          <a:p>
            <a:pPr indent="-182880">
              <a:spcAft>
                <a:spcPts val="600"/>
              </a:spcAft>
              <a:buFont typeface="Wingdings" pitchFamily="2" charset="2"/>
              <a:buChar char="§"/>
            </a:pPr>
            <a:endParaRPr lang="en-US" dirty="0"/>
          </a:p>
        </p:txBody>
      </p:sp>
      <p:sp>
        <p:nvSpPr>
          <p:cNvPr id="18" name="Freeform 6">
            <a:extLst>
              <a:ext uri="{FF2B5EF4-FFF2-40B4-BE49-F238E27FC236}">
                <a16:creationId xmlns:a16="http://schemas.microsoft.com/office/drawing/2014/main" id="{B4734F2F-19FC-4D35-9BDE-5CEAD57D9B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27878" y="2016617"/>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9" name="Freeform 6">
            <a:extLst>
              <a:ext uri="{FF2B5EF4-FFF2-40B4-BE49-F238E27FC236}">
                <a16:creationId xmlns:a16="http://schemas.microsoft.com/office/drawing/2014/main" id="{D97A8A26-FD96-4968-A34A-727382AC7E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649163" y="634028"/>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pic>
        <p:nvPicPr>
          <p:cNvPr id="25" name="Graphic 6" descr="Clock">
            <a:extLst>
              <a:ext uri="{FF2B5EF4-FFF2-40B4-BE49-F238E27FC236}">
                <a16:creationId xmlns:a16="http://schemas.microsoft.com/office/drawing/2014/main" id="{B0E6DC04-39A6-40B6-B032-1ACADBB7F6A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71403" y="1425173"/>
            <a:ext cx="4207669" cy="4207669"/>
          </a:xfrm>
          <a:prstGeom prst="rect">
            <a:avLst/>
          </a:prstGeom>
        </p:spPr>
      </p:pic>
    </p:spTree>
    <p:extLst>
      <p:ext uri="{BB962C8B-B14F-4D97-AF65-F5344CB8AC3E}">
        <p14:creationId xmlns:p14="http://schemas.microsoft.com/office/powerpoint/2010/main" val="1905074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25E602A-53EB-4CB1-9633-3EC058740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47209E9-50B2-3B47-8310-C16BDBDA6369}"/>
              </a:ext>
            </a:extLst>
          </p:cNvPr>
          <p:cNvSpPr>
            <a:spLocks noGrp="1"/>
          </p:cNvSpPr>
          <p:nvPr>
            <p:ph type="title"/>
          </p:nvPr>
        </p:nvSpPr>
        <p:spPr>
          <a:xfrm>
            <a:off x="5100824" y="685800"/>
            <a:ext cx="6176776" cy="1485900"/>
          </a:xfrm>
        </p:spPr>
        <p:txBody>
          <a:bodyPr>
            <a:normAutofit/>
          </a:bodyPr>
          <a:lstStyle/>
          <a:p>
            <a:br>
              <a:rPr lang="en-US" sz="2400" dirty="0"/>
            </a:br>
            <a:r>
              <a:rPr lang="en-US" sz="2400" dirty="0"/>
              <a:t>GOAL: Reduce Operating Room Turn Over Time</a:t>
            </a:r>
            <a:br>
              <a:rPr lang="en-US" sz="2400" dirty="0"/>
            </a:br>
            <a:endParaRPr lang="en-US" sz="2400" dirty="0"/>
          </a:p>
        </p:txBody>
      </p:sp>
      <p:pic>
        <p:nvPicPr>
          <p:cNvPr id="7" name="Graphic 6" descr="Bullseye">
            <a:extLst>
              <a:ext uri="{FF2B5EF4-FFF2-40B4-BE49-F238E27FC236}">
                <a16:creationId xmlns:a16="http://schemas.microsoft.com/office/drawing/2014/main" id="{2679B395-7779-453D-9FD3-3AE709C6BCF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4222" y="643467"/>
            <a:ext cx="2705100" cy="2705100"/>
          </a:xfrm>
          <a:prstGeom prst="rect">
            <a:avLst/>
          </a:prstGeom>
          <a:ln>
            <a:noFill/>
          </a:ln>
          <a:effectLst/>
        </p:spPr>
      </p:pic>
      <p:pic>
        <p:nvPicPr>
          <p:cNvPr id="5" name="Picture 4" descr="A picture containing clipart&#10;&#10;Description automatically generated">
            <a:extLst>
              <a:ext uri="{FF2B5EF4-FFF2-40B4-BE49-F238E27FC236}">
                <a16:creationId xmlns:a16="http://schemas.microsoft.com/office/drawing/2014/main" id="{3058311B-8BDE-864E-BEFB-FDFF087DD338}"/>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834222" y="3509434"/>
            <a:ext cx="2705100" cy="2705100"/>
          </a:xfrm>
          <a:prstGeom prst="rect">
            <a:avLst/>
          </a:prstGeom>
          <a:ln>
            <a:noFill/>
          </a:ln>
          <a:effectLst/>
        </p:spPr>
      </p:pic>
      <p:sp>
        <p:nvSpPr>
          <p:cNvPr id="17" name="Rectangle 16">
            <a:extLst>
              <a:ext uri="{FF2B5EF4-FFF2-40B4-BE49-F238E27FC236}">
                <a16:creationId xmlns:a16="http://schemas.microsoft.com/office/drawing/2014/main" id="{E832F3F2-2294-4A8D-ABDC-234B853C7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19B54B8A-418C-624D-A858-DCED66133603}"/>
              </a:ext>
            </a:extLst>
          </p:cNvPr>
          <p:cNvSpPr>
            <a:spLocks noGrp="1"/>
          </p:cNvSpPr>
          <p:nvPr>
            <p:ph idx="1"/>
          </p:nvPr>
        </p:nvSpPr>
        <p:spPr>
          <a:xfrm>
            <a:off x="5100824" y="2286000"/>
            <a:ext cx="6176776" cy="3581400"/>
          </a:xfrm>
        </p:spPr>
        <p:txBody>
          <a:bodyPr>
            <a:normAutofit/>
          </a:bodyPr>
          <a:lstStyle/>
          <a:p>
            <a:r>
              <a:rPr lang="en-US" dirty="0"/>
              <a:t>The goal of this proposed change is to decrease turn overtimes reducing the amount of money lost which in turn will enhance patient and operating room personnel satisfaction.</a:t>
            </a:r>
          </a:p>
          <a:p>
            <a:r>
              <a:rPr lang="en-US" dirty="0"/>
              <a:t> To accomplish such a goal, we will need to identify areas of improvement and implement changes in collaboration with the perioperative team to be cost-effective and improve OR efficiency </a:t>
            </a:r>
          </a:p>
        </p:txBody>
      </p:sp>
    </p:spTree>
    <p:extLst>
      <p:ext uri="{BB962C8B-B14F-4D97-AF65-F5344CB8AC3E}">
        <p14:creationId xmlns:p14="http://schemas.microsoft.com/office/powerpoint/2010/main" val="4203006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F7A55326-B223-4643-B6DF-5D60CA746E33}"/>
              </a:ext>
            </a:extLst>
          </p:cNvPr>
          <p:cNvSpPr>
            <a:spLocks noGrp="1"/>
          </p:cNvSpPr>
          <p:nvPr>
            <p:ph type="title"/>
          </p:nvPr>
        </p:nvSpPr>
        <p:spPr>
          <a:xfrm>
            <a:off x="640081" y="791570"/>
            <a:ext cx="4018839" cy="5262390"/>
          </a:xfrm>
        </p:spPr>
        <p:txBody>
          <a:bodyPr anchor="ctr">
            <a:normAutofit/>
          </a:bodyPr>
          <a:lstStyle/>
          <a:p>
            <a:pPr algn="r"/>
            <a:r>
              <a:rPr lang="en-US" sz="5400" dirty="0">
                <a:solidFill>
                  <a:schemeClr val="bg2"/>
                </a:solidFill>
              </a:rPr>
              <a:t>GOAL: Reduce Operating Room Turn Over Time</a:t>
            </a:r>
            <a:br>
              <a:rPr lang="en-US" sz="5400" dirty="0">
                <a:solidFill>
                  <a:schemeClr val="bg2"/>
                </a:solidFill>
              </a:rPr>
            </a:br>
            <a:endParaRPr lang="en-US" sz="5400" dirty="0">
              <a:solidFill>
                <a:schemeClr val="bg2"/>
              </a:solidFill>
            </a:endParaRPr>
          </a:p>
        </p:txBody>
      </p:sp>
      <p:sp>
        <p:nvSpPr>
          <p:cNvPr id="10" name="Rectangle 9">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D4679C0B-DC60-5647-99B1-817A9877D88B}"/>
              </a:ext>
            </a:extLst>
          </p:cNvPr>
          <p:cNvSpPr>
            <a:spLocks noGrp="1"/>
          </p:cNvSpPr>
          <p:nvPr>
            <p:ph idx="1"/>
          </p:nvPr>
        </p:nvSpPr>
        <p:spPr>
          <a:xfrm>
            <a:off x="6176720" y="464695"/>
            <a:ext cx="4892308" cy="6026046"/>
          </a:xfrm>
        </p:spPr>
        <p:txBody>
          <a:bodyPr anchor="ctr">
            <a:normAutofit lnSpcReduction="10000"/>
          </a:bodyPr>
          <a:lstStyle/>
          <a:p>
            <a:r>
              <a:rPr lang="en-US" sz="3600" dirty="0">
                <a:latin typeface="Times New Roman" panose="02020603050405020304" pitchFamily="18" charset="0"/>
                <a:cs typeface="Times New Roman" panose="02020603050405020304" pitchFamily="18" charset="0"/>
              </a:rPr>
              <a:t>Prolonged OR turnover rates can negatively affect patients, OR personnel, and cost the facility to lose thousands of dollars. </a:t>
            </a:r>
          </a:p>
          <a:p>
            <a:r>
              <a:rPr lang="en-US" sz="3600" dirty="0">
                <a:latin typeface="Times New Roman" panose="02020603050405020304" pitchFamily="18" charset="0"/>
                <a:cs typeface="Times New Roman" panose="02020603050405020304" pitchFamily="18" charset="0"/>
              </a:rPr>
              <a:t>Patients increase anxiety due to long wait times</a:t>
            </a:r>
          </a:p>
          <a:p>
            <a:r>
              <a:rPr lang="en-US" sz="3600" dirty="0">
                <a:latin typeface="Times New Roman" panose="02020603050405020304" pitchFamily="18" charset="0"/>
                <a:cs typeface="Times New Roman" panose="02020603050405020304" pitchFamily="18" charset="0"/>
              </a:rPr>
              <a:t>OR personnel experience longer work days</a:t>
            </a:r>
          </a:p>
          <a:p>
            <a:endParaRPr lang="en-US" sz="1800" dirty="0"/>
          </a:p>
        </p:txBody>
      </p:sp>
    </p:spTree>
    <p:extLst>
      <p:ext uri="{BB962C8B-B14F-4D97-AF65-F5344CB8AC3E}">
        <p14:creationId xmlns:p14="http://schemas.microsoft.com/office/powerpoint/2010/main" val="1044217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93D97C6-63EF-4CA6-B01D-25E2772DC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8D231BB-2010-0F47-8C21-CA33C7B52D73}"/>
              </a:ext>
            </a:extLst>
          </p:cNvPr>
          <p:cNvSpPr>
            <a:spLocks noGrp="1"/>
          </p:cNvSpPr>
          <p:nvPr>
            <p:ph type="title"/>
          </p:nvPr>
        </p:nvSpPr>
        <p:spPr>
          <a:xfrm>
            <a:off x="5100824" y="685800"/>
            <a:ext cx="6176776" cy="1485900"/>
          </a:xfrm>
        </p:spPr>
        <p:txBody>
          <a:bodyPr>
            <a:normAutofit/>
          </a:bodyPr>
          <a:lstStyle/>
          <a:p>
            <a:r>
              <a:rPr lang="en-US" b="1" dirty="0"/>
              <a:t>Stakeholders </a:t>
            </a:r>
          </a:p>
        </p:txBody>
      </p:sp>
      <p:pic>
        <p:nvPicPr>
          <p:cNvPr id="5" name="Picture 4" descr="A picture containing indoor, table, wall, toy&#10;&#10;Description automatically generated">
            <a:extLst>
              <a:ext uri="{FF2B5EF4-FFF2-40B4-BE49-F238E27FC236}">
                <a16:creationId xmlns:a16="http://schemas.microsoft.com/office/drawing/2014/main" id="{A182D930-CA19-A94A-9695-CCC98ADEF4F6}"/>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51936" y="1428750"/>
            <a:ext cx="3322930" cy="4506287"/>
          </a:xfrm>
          <a:prstGeom prst="rect">
            <a:avLst/>
          </a:prstGeom>
        </p:spPr>
      </p:pic>
      <p:sp>
        <p:nvSpPr>
          <p:cNvPr id="19" name="Rectangle 18">
            <a:extLst>
              <a:ext uri="{FF2B5EF4-FFF2-40B4-BE49-F238E27FC236}">
                <a16:creationId xmlns:a16="http://schemas.microsoft.com/office/drawing/2014/main" id="{5DA4A40B-EDCE-42FC-B189-AEFB4F82E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354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596058BF-A76D-834D-A91D-B6DEE8549C7E}"/>
              </a:ext>
            </a:extLst>
          </p:cNvPr>
          <p:cNvSpPr>
            <a:spLocks noGrp="1"/>
          </p:cNvSpPr>
          <p:nvPr>
            <p:ph idx="1"/>
          </p:nvPr>
        </p:nvSpPr>
        <p:spPr>
          <a:xfrm>
            <a:off x="5100824" y="2286000"/>
            <a:ext cx="6176776" cy="3581400"/>
          </a:xfrm>
        </p:spPr>
        <p:txBody>
          <a:bodyPr>
            <a:normAutofit/>
          </a:bodyPr>
          <a:lstStyle/>
          <a:p>
            <a:pPr lvl="0"/>
            <a:r>
              <a:rPr lang="en-US" sz="3600" dirty="0"/>
              <a:t>Hospital administration</a:t>
            </a:r>
          </a:p>
          <a:p>
            <a:pPr lvl="0"/>
            <a:r>
              <a:rPr lang="en-US" sz="3600" dirty="0"/>
              <a:t>Surgeons</a:t>
            </a:r>
          </a:p>
          <a:p>
            <a:pPr lvl="0"/>
            <a:r>
              <a:rPr lang="en-US" sz="3600" dirty="0"/>
              <a:t>Anesthesiologist</a:t>
            </a:r>
          </a:p>
          <a:p>
            <a:pPr lvl="0"/>
            <a:r>
              <a:rPr lang="en-US" sz="3600" dirty="0"/>
              <a:t>OR nursing managers </a:t>
            </a:r>
          </a:p>
          <a:p>
            <a:pPr marL="0" indent="0">
              <a:buNone/>
            </a:pPr>
            <a:endParaRPr lang="en-US" dirty="0"/>
          </a:p>
        </p:txBody>
      </p:sp>
    </p:spTree>
    <p:extLst>
      <p:ext uri="{BB962C8B-B14F-4D97-AF65-F5344CB8AC3E}">
        <p14:creationId xmlns:p14="http://schemas.microsoft.com/office/powerpoint/2010/main" val="2660895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3B636-2510-3047-BD6B-32DA1BA849CD}"/>
              </a:ext>
            </a:extLst>
          </p:cNvPr>
          <p:cNvSpPr>
            <a:spLocks noGrp="1"/>
          </p:cNvSpPr>
          <p:nvPr>
            <p:ph type="title"/>
          </p:nvPr>
        </p:nvSpPr>
        <p:spPr>
          <a:xfrm>
            <a:off x="1371600" y="685800"/>
            <a:ext cx="9601200" cy="1485900"/>
          </a:xfrm>
        </p:spPr>
        <p:txBody>
          <a:bodyPr>
            <a:normAutofit/>
          </a:bodyPr>
          <a:lstStyle/>
          <a:p>
            <a:r>
              <a:rPr lang="en-US" dirty="0"/>
              <a:t>Lewin’s Change Management Model</a:t>
            </a:r>
            <a:br>
              <a:rPr lang="en-US" dirty="0"/>
            </a:br>
            <a:endParaRPr lang="en-US" dirty="0"/>
          </a:p>
        </p:txBody>
      </p:sp>
      <p:graphicFrame>
        <p:nvGraphicFramePr>
          <p:cNvPr id="26" name="Content Placeholder 2">
            <a:extLst>
              <a:ext uri="{FF2B5EF4-FFF2-40B4-BE49-F238E27FC236}">
                <a16:creationId xmlns:a16="http://schemas.microsoft.com/office/drawing/2014/main" id="{3CC7CD42-5F55-4495-8564-44ACC863C83B}"/>
              </a:ext>
            </a:extLst>
          </p:cNvPr>
          <p:cNvGraphicFramePr>
            <a:graphicFrameLocks noGrp="1"/>
          </p:cNvGraphicFramePr>
          <p:nvPr>
            <p:ph idx="1"/>
            <p:extLst>
              <p:ext uri="{D42A27DB-BD31-4B8C-83A1-F6EECF244321}">
                <p14:modId xmlns:p14="http://schemas.microsoft.com/office/powerpoint/2010/main" val="2181768709"/>
              </p:ext>
            </p:extLst>
          </p:nvPr>
        </p:nvGraphicFramePr>
        <p:xfrm>
          <a:off x="1371600" y="2286000"/>
          <a:ext cx="96012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73634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362DFFC-4DCC-48EE-B781-94D04B95F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6"/>
            <a:ext cx="5303520"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40E9480-F9DB-0D4B-886B-C6FF7BEB0AC2}"/>
              </a:ext>
            </a:extLst>
          </p:cNvPr>
          <p:cNvSpPr>
            <a:spLocks noGrp="1"/>
          </p:cNvSpPr>
          <p:nvPr>
            <p:ph type="title"/>
          </p:nvPr>
        </p:nvSpPr>
        <p:spPr>
          <a:xfrm>
            <a:off x="640081" y="791570"/>
            <a:ext cx="4018839" cy="5262390"/>
          </a:xfrm>
        </p:spPr>
        <p:txBody>
          <a:bodyPr anchor="ctr">
            <a:normAutofit/>
          </a:bodyPr>
          <a:lstStyle/>
          <a:p>
            <a:pPr algn="r"/>
            <a:br>
              <a:rPr lang="en-US" sz="5400" dirty="0">
                <a:solidFill>
                  <a:schemeClr val="bg2"/>
                </a:solidFill>
              </a:rPr>
            </a:br>
            <a:br>
              <a:rPr lang="en-US" sz="5400" dirty="0">
                <a:solidFill>
                  <a:schemeClr val="bg2"/>
                </a:solidFill>
              </a:rPr>
            </a:br>
            <a:r>
              <a:rPr lang="en-US" sz="5400" dirty="0">
                <a:solidFill>
                  <a:schemeClr val="bg2"/>
                </a:solidFill>
              </a:rPr>
              <a:t>Unfreezing</a:t>
            </a:r>
            <a:br>
              <a:rPr lang="en-US" sz="5400" dirty="0">
                <a:solidFill>
                  <a:schemeClr val="bg2"/>
                </a:solidFill>
              </a:rPr>
            </a:br>
            <a:br>
              <a:rPr lang="en-US" sz="5400" dirty="0">
                <a:solidFill>
                  <a:schemeClr val="bg2"/>
                </a:solidFill>
              </a:rPr>
            </a:br>
            <a:endParaRPr lang="en-US" sz="5400" dirty="0">
              <a:solidFill>
                <a:schemeClr val="bg2"/>
              </a:solidFill>
            </a:endParaRPr>
          </a:p>
        </p:txBody>
      </p:sp>
      <p:sp>
        <p:nvSpPr>
          <p:cNvPr id="10" name="Rectangle 9">
            <a:extLst>
              <a:ext uri="{FF2B5EF4-FFF2-40B4-BE49-F238E27FC236}">
                <a16:creationId xmlns:a16="http://schemas.microsoft.com/office/drawing/2014/main" id="{18B8B265-E68C-4B64-9238-781F0102C5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520" y="376"/>
            <a:ext cx="22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4BBA5B7F-1F87-4144-B4CF-14131239E944}"/>
              </a:ext>
            </a:extLst>
          </p:cNvPr>
          <p:cNvSpPr>
            <a:spLocks noGrp="1"/>
          </p:cNvSpPr>
          <p:nvPr>
            <p:ph idx="1"/>
          </p:nvPr>
        </p:nvSpPr>
        <p:spPr>
          <a:xfrm>
            <a:off x="6176720" y="791570"/>
            <a:ext cx="4892308" cy="5262390"/>
          </a:xfrm>
        </p:spPr>
        <p:txBody>
          <a:bodyPr anchor="ctr">
            <a:normAutofit fontScale="92500" lnSpcReduction="10000"/>
          </a:bodyPr>
          <a:lstStyle/>
          <a:p>
            <a:pPr lvl="0"/>
            <a:r>
              <a:rPr lang="en-US" sz="3900" dirty="0"/>
              <a:t>Identify any current problems that are affecting turn over time</a:t>
            </a:r>
          </a:p>
          <a:p>
            <a:pPr lvl="0"/>
            <a:r>
              <a:rPr lang="en-US" sz="3900" dirty="0"/>
              <a:t>Propose a plan to eliminate such problem</a:t>
            </a:r>
          </a:p>
          <a:p>
            <a:pPr lvl="0"/>
            <a:r>
              <a:rPr lang="en-US" sz="3900" dirty="0"/>
              <a:t>Educate OR team </a:t>
            </a:r>
          </a:p>
          <a:p>
            <a:pPr lvl="0"/>
            <a:r>
              <a:rPr lang="en-US" sz="3900" dirty="0"/>
              <a:t>Discuss benefits to all who are involved</a:t>
            </a:r>
          </a:p>
          <a:p>
            <a:endParaRPr lang="en-US" sz="1800" dirty="0"/>
          </a:p>
        </p:txBody>
      </p:sp>
    </p:spTree>
    <p:extLst>
      <p:ext uri="{BB962C8B-B14F-4D97-AF65-F5344CB8AC3E}">
        <p14:creationId xmlns:p14="http://schemas.microsoft.com/office/powerpoint/2010/main" val="2097415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1665A6-74DB-4F44-A6EF-F01205E871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3972007-A202-E345-A9B9-839F2CFAA702}"/>
              </a:ext>
            </a:extLst>
          </p:cNvPr>
          <p:cNvSpPr>
            <a:spLocks noGrp="1"/>
          </p:cNvSpPr>
          <p:nvPr>
            <p:ph type="title"/>
          </p:nvPr>
        </p:nvSpPr>
        <p:spPr>
          <a:xfrm>
            <a:off x="643467" y="685800"/>
            <a:ext cx="10905066" cy="1485900"/>
          </a:xfrm>
          <a:noFill/>
        </p:spPr>
        <p:txBody>
          <a:bodyPr>
            <a:normAutofit/>
          </a:bodyPr>
          <a:lstStyle/>
          <a:p>
            <a:pPr algn="ctr"/>
            <a:r>
              <a:rPr lang="en-US" dirty="0"/>
              <a:t>Proposed Change</a:t>
            </a:r>
          </a:p>
        </p:txBody>
      </p:sp>
      <p:graphicFrame>
        <p:nvGraphicFramePr>
          <p:cNvPr id="4" name="Content Placeholder 3">
            <a:extLst>
              <a:ext uri="{FF2B5EF4-FFF2-40B4-BE49-F238E27FC236}">
                <a16:creationId xmlns:a16="http://schemas.microsoft.com/office/drawing/2014/main" id="{7965302A-D6BC-B74A-A851-778541C87C97}"/>
              </a:ext>
            </a:extLst>
          </p:cNvPr>
          <p:cNvGraphicFramePr>
            <a:graphicFrameLocks noGrp="1"/>
          </p:cNvGraphicFramePr>
          <p:nvPr>
            <p:ph idx="1"/>
            <p:extLst>
              <p:ext uri="{D42A27DB-BD31-4B8C-83A1-F6EECF244321}">
                <p14:modId xmlns:p14="http://schemas.microsoft.com/office/powerpoint/2010/main" val="1496650547"/>
              </p:ext>
            </p:extLst>
          </p:nvPr>
        </p:nvGraphicFramePr>
        <p:xfrm>
          <a:off x="1394390" y="1708879"/>
          <a:ext cx="9403220" cy="4158522"/>
        </p:xfrm>
        <a:graphic>
          <a:graphicData uri="http://schemas.openxmlformats.org/drawingml/2006/table">
            <a:tbl>
              <a:tblPr firstRow="1" bandRow="1">
                <a:tableStyleId>{F5AB1C69-6EDB-4FF4-983F-18BD219EF322}</a:tableStyleId>
              </a:tblPr>
              <a:tblGrid>
                <a:gridCol w="4701610">
                  <a:extLst>
                    <a:ext uri="{9D8B030D-6E8A-4147-A177-3AD203B41FA5}">
                      <a16:colId xmlns:a16="http://schemas.microsoft.com/office/drawing/2014/main" val="2439573932"/>
                    </a:ext>
                  </a:extLst>
                </a:gridCol>
                <a:gridCol w="4701610">
                  <a:extLst>
                    <a:ext uri="{9D8B030D-6E8A-4147-A177-3AD203B41FA5}">
                      <a16:colId xmlns:a16="http://schemas.microsoft.com/office/drawing/2014/main" val="1039569107"/>
                    </a:ext>
                  </a:extLst>
                </a:gridCol>
              </a:tblGrid>
              <a:tr h="2490472">
                <a:tc>
                  <a:txBody>
                    <a:bodyPr/>
                    <a:lstStyle/>
                    <a:p>
                      <a:r>
                        <a:rPr lang="en-US" sz="2100" b="1" kern="1200" dirty="0">
                          <a:solidFill>
                            <a:schemeClr val="lt1"/>
                          </a:solidFill>
                          <a:effectLst/>
                          <a:latin typeface="+mn-lt"/>
                          <a:ea typeface="+mn-ea"/>
                          <a:cs typeface="+mn-cs"/>
                        </a:rPr>
                        <a:t>Surgeons:</a:t>
                      </a:r>
                    </a:p>
                    <a:p>
                      <a:pPr marL="285750" lvl="0" indent="-285750">
                        <a:buFont typeface="Arial" panose="020B0604020202020204" pitchFamily="34" charset="0"/>
                        <a:buChar char="•"/>
                      </a:pPr>
                      <a:r>
                        <a:rPr lang="en-US" sz="1600" b="1" kern="1200" dirty="0">
                          <a:solidFill>
                            <a:schemeClr val="lt1"/>
                          </a:solidFill>
                          <a:effectLst/>
                          <a:latin typeface="+mn-lt"/>
                          <a:ea typeface="+mn-ea"/>
                          <a:cs typeface="+mn-cs"/>
                        </a:rPr>
                        <a:t>Obtain surgical consent</a:t>
                      </a:r>
                    </a:p>
                    <a:p>
                      <a:pPr marL="285750" lvl="0" indent="-285750">
                        <a:buFont typeface="Arial" panose="020B0604020202020204" pitchFamily="34" charset="0"/>
                        <a:buChar char="•"/>
                      </a:pPr>
                      <a:r>
                        <a:rPr lang="en-US" sz="1600" b="1" kern="1200" dirty="0">
                          <a:solidFill>
                            <a:schemeClr val="lt1"/>
                          </a:solidFill>
                          <a:effectLst/>
                          <a:latin typeface="+mn-lt"/>
                          <a:ea typeface="+mn-ea"/>
                          <a:cs typeface="+mn-cs"/>
                        </a:rPr>
                        <a:t>Mark surgical site</a:t>
                      </a:r>
                    </a:p>
                    <a:p>
                      <a:pPr marL="285750" lvl="0" indent="-285750">
                        <a:buFont typeface="Arial" panose="020B0604020202020204" pitchFamily="34" charset="0"/>
                        <a:buChar char="•"/>
                      </a:pPr>
                      <a:r>
                        <a:rPr lang="en-US" sz="1600" b="1" kern="1200" dirty="0">
                          <a:solidFill>
                            <a:schemeClr val="lt1"/>
                          </a:solidFill>
                          <a:effectLst/>
                          <a:latin typeface="+mn-lt"/>
                          <a:ea typeface="+mn-ea"/>
                          <a:cs typeface="+mn-cs"/>
                        </a:rPr>
                        <a:t>Complete History and Physical </a:t>
                      </a:r>
                    </a:p>
                    <a:p>
                      <a:pPr marL="285750" lvl="0" indent="-285750">
                        <a:buFont typeface="Arial" panose="020B0604020202020204" pitchFamily="34" charset="0"/>
                        <a:buChar char="•"/>
                      </a:pPr>
                      <a:r>
                        <a:rPr lang="en-US" sz="1600" b="1" kern="1200" dirty="0">
                          <a:solidFill>
                            <a:schemeClr val="lt1"/>
                          </a:solidFill>
                          <a:effectLst/>
                          <a:latin typeface="+mn-lt"/>
                          <a:ea typeface="+mn-ea"/>
                          <a:cs typeface="+mn-cs"/>
                        </a:rPr>
                        <a:t>Assure patient does not have any questions regarding procedure</a:t>
                      </a:r>
                    </a:p>
                    <a:p>
                      <a:endParaRPr lang="en-US" sz="1600" dirty="0"/>
                    </a:p>
                  </a:txBody>
                  <a:tcPr marL="81767" marR="81767" marT="40884" marB="40884"/>
                </a:tc>
                <a:tc>
                  <a:txBody>
                    <a:bodyPr/>
                    <a:lstStyle/>
                    <a:p>
                      <a:r>
                        <a:rPr lang="en-US" sz="2100" b="1" kern="1200" dirty="0">
                          <a:solidFill>
                            <a:schemeClr val="lt1"/>
                          </a:solidFill>
                          <a:effectLst/>
                          <a:latin typeface="+mn-lt"/>
                          <a:ea typeface="+mn-ea"/>
                          <a:cs typeface="+mn-cs"/>
                        </a:rPr>
                        <a:t>Anesthesiologist:</a:t>
                      </a:r>
                    </a:p>
                    <a:p>
                      <a:pPr marL="285750" lvl="0" indent="-285750">
                        <a:buFont typeface="Arial" panose="020B0604020202020204" pitchFamily="34" charset="0"/>
                        <a:buChar char="•"/>
                      </a:pPr>
                      <a:r>
                        <a:rPr lang="en-US" sz="1600" b="1" kern="1200" dirty="0">
                          <a:solidFill>
                            <a:schemeClr val="lt1"/>
                          </a:solidFill>
                          <a:effectLst/>
                          <a:latin typeface="+mn-lt"/>
                          <a:ea typeface="+mn-ea"/>
                          <a:cs typeface="+mn-cs"/>
                        </a:rPr>
                        <a:t>Obtain Anesthesia consent</a:t>
                      </a:r>
                    </a:p>
                    <a:p>
                      <a:pPr marL="285750" lvl="0" indent="-285750">
                        <a:buFont typeface="Arial" panose="020B0604020202020204" pitchFamily="34" charset="0"/>
                        <a:buChar char="•"/>
                      </a:pPr>
                      <a:r>
                        <a:rPr lang="en-US" sz="1600" b="1" kern="1200" dirty="0">
                          <a:solidFill>
                            <a:schemeClr val="lt1"/>
                          </a:solidFill>
                          <a:effectLst/>
                          <a:latin typeface="+mn-lt"/>
                          <a:ea typeface="+mn-ea"/>
                          <a:cs typeface="+mn-cs"/>
                        </a:rPr>
                        <a:t>Perform reginal block</a:t>
                      </a:r>
                    </a:p>
                    <a:p>
                      <a:pPr marL="285750" lvl="0" indent="-285750">
                        <a:buFont typeface="Arial" panose="020B0604020202020204" pitchFamily="34" charset="0"/>
                        <a:buChar char="•"/>
                      </a:pPr>
                      <a:r>
                        <a:rPr lang="en-US" sz="1600" b="1" kern="1200" dirty="0">
                          <a:solidFill>
                            <a:schemeClr val="lt1"/>
                          </a:solidFill>
                          <a:effectLst/>
                          <a:latin typeface="+mn-lt"/>
                          <a:ea typeface="+mn-ea"/>
                          <a:cs typeface="+mn-cs"/>
                        </a:rPr>
                        <a:t>Answer all patient questions regarding anesthesia and pain control</a:t>
                      </a:r>
                    </a:p>
                    <a:p>
                      <a:endParaRPr lang="en-US" sz="1600" dirty="0"/>
                    </a:p>
                  </a:txBody>
                  <a:tcPr marL="81767" marR="81767" marT="40884" marB="40884"/>
                </a:tc>
                <a:extLst>
                  <a:ext uri="{0D108BD9-81ED-4DB2-BD59-A6C34878D82A}">
                    <a16:rowId xmlns:a16="http://schemas.microsoft.com/office/drawing/2014/main" val="3828194322"/>
                  </a:ext>
                </a:extLst>
              </a:tr>
              <a:tr h="1668050">
                <a:tc>
                  <a:txBody>
                    <a:bodyPr/>
                    <a:lstStyle/>
                    <a:p>
                      <a:r>
                        <a:rPr lang="en-US" sz="2100" kern="1200" dirty="0">
                          <a:solidFill>
                            <a:schemeClr val="dk1"/>
                          </a:solidFill>
                          <a:effectLst/>
                          <a:latin typeface="+mn-lt"/>
                          <a:ea typeface="+mn-ea"/>
                          <a:cs typeface="+mn-cs"/>
                        </a:rPr>
                        <a:t>Nursing:</a:t>
                      </a:r>
                    </a:p>
                    <a:p>
                      <a:pPr marL="285750" lvl="0" indent="-285750">
                        <a:buFont typeface="Arial" panose="020B0604020202020204" pitchFamily="34" charset="0"/>
                        <a:buChar char="•"/>
                      </a:pPr>
                      <a:r>
                        <a:rPr lang="en-US" sz="1600" kern="1200" dirty="0">
                          <a:solidFill>
                            <a:schemeClr val="dk1"/>
                          </a:solidFill>
                          <a:effectLst/>
                          <a:latin typeface="+mn-lt"/>
                          <a:ea typeface="+mn-ea"/>
                          <a:cs typeface="+mn-cs"/>
                        </a:rPr>
                        <a:t>Ensure room set up</a:t>
                      </a:r>
                    </a:p>
                    <a:p>
                      <a:pPr marL="285750" lvl="0" indent="-285750">
                        <a:buFont typeface="Arial" panose="020B0604020202020204" pitchFamily="34" charset="0"/>
                        <a:buChar char="•"/>
                      </a:pPr>
                      <a:r>
                        <a:rPr lang="en-US" sz="1600" kern="1200" dirty="0">
                          <a:solidFill>
                            <a:schemeClr val="dk1"/>
                          </a:solidFill>
                          <a:effectLst/>
                          <a:latin typeface="+mn-lt"/>
                          <a:ea typeface="+mn-ea"/>
                          <a:cs typeface="+mn-cs"/>
                        </a:rPr>
                        <a:t>Verify medications, labs, and blood availability</a:t>
                      </a:r>
                    </a:p>
                    <a:p>
                      <a:pPr marL="285750" lvl="0" indent="-285750">
                        <a:buFont typeface="Arial" panose="020B0604020202020204" pitchFamily="34" charset="0"/>
                        <a:buChar char="•"/>
                      </a:pPr>
                      <a:r>
                        <a:rPr lang="en-US" sz="1600" kern="1200" dirty="0">
                          <a:solidFill>
                            <a:schemeClr val="dk1"/>
                          </a:solidFill>
                          <a:effectLst/>
                          <a:latin typeface="+mn-lt"/>
                          <a:ea typeface="+mn-ea"/>
                          <a:cs typeface="+mn-cs"/>
                        </a:rPr>
                        <a:t>Pre-operative checklist </a:t>
                      </a:r>
                    </a:p>
                    <a:p>
                      <a:pPr marL="285750" lvl="0" indent="-285750">
                        <a:buFont typeface="Arial" panose="020B0604020202020204" pitchFamily="34" charset="0"/>
                        <a:buChar char="•"/>
                      </a:pPr>
                      <a:r>
                        <a:rPr lang="en-US" sz="1600" kern="1200" dirty="0">
                          <a:solidFill>
                            <a:schemeClr val="dk1"/>
                          </a:solidFill>
                          <a:effectLst/>
                          <a:latin typeface="+mn-lt"/>
                          <a:ea typeface="+mn-ea"/>
                          <a:cs typeface="+mn-cs"/>
                        </a:rPr>
                        <a:t>Coordinate with interdisciplinary team </a:t>
                      </a:r>
                    </a:p>
                    <a:p>
                      <a:endParaRPr lang="en-US" sz="1600" dirty="0"/>
                    </a:p>
                  </a:txBody>
                  <a:tcPr marL="81767" marR="81767" marT="40884" marB="40884"/>
                </a:tc>
                <a:tc>
                  <a:txBody>
                    <a:bodyPr/>
                    <a:lstStyle/>
                    <a:p>
                      <a:r>
                        <a:rPr lang="en-US" sz="1600" kern="1200" dirty="0">
                          <a:solidFill>
                            <a:schemeClr val="dk1"/>
                          </a:solidFill>
                          <a:effectLst/>
                          <a:latin typeface="+mn-lt"/>
                          <a:ea typeface="+mn-ea"/>
                          <a:cs typeface="+mn-cs"/>
                        </a:rPr>
                        <a:t>Scrub Technicians and Hallway Personnel: </a:t>
                      </a:r>
                    </a:p>
                    <a:p>
                      <a:pPr marL="285750" lvl="0" indent="-285750">
                        <a:buFont typeface="Arial" panose="020B0604020202020204" pitchFamily="34" charset="0"/>
                        <a:buChar char="•"/>
                      </a:pPr>
                      <a:r>
                        <a:rPr lang="en-US" sz="1600" kern="1200" dirty="0">
                          <a:solidFill>
                            <a:schemeClr val="dk1"/>
                          </a:solidFill>
                          <a:effectLst/>
                          <a:latin typeface="+mn-lt"/>
                          <a:ea typeface="+mn-ea"/>
                          <a:cs typeface="+mn-cs"/>
                        </a:rPr>
                        <a:t>Gather all equipment needed for surgical case</a:t>
                      </a:r>
                    </a:p>
                    <a:p>
                      <a:pPr marL="285750" lvl="0" indent="-285750">
                        <a:buFont typeface="Arial" panose="020B0604020202020204" pitchFamily="34" charset="0"/>
                        <a:buChar char="•"/>
                      </a:pPr>
                      <a:r>
                        <a:rPr lang="en-US" sz="1600" kern="1200" dirty="0">
                          <a:solidFill>
                            <a:schemeClr val="dk1"/>
                          </a:solidFill>
                          <a:effectLst/>
                          <a:latin typeface="+mn-lt"/>
                          <a:ea typeface="+mn-ea"/>
                          <a:cs typeface="+mn-cs"/>
                        </a:rPr>
                        <a:t>Ensure case cart available</a:t>
                      </a:r>
                    </a:p>
                    <a:p>
                      <a:pPr marL="285750" lvl="0" indent="-285750">
                        <a:buFont typeface="Arial" panose="020B0604020202020204" pitchFamily="34" charset="0"/>
                        <a:buChar char="•"/>
                      </a:pPr>
                      <a:r>
                        <a:rPr lang="en-US" sz="1600" kern="1200" dirty="0">
                          <a:solidFill>
                            <a:schemeClr val="dk1"/>
                          </a:solidFill>
                          <a:effectLst/>
                          <a:latin typeface="+mn-lt"/>
                          <a:ea typeface="+mn-ea"/>
                          <a:cs typeface="+mn-cs"/>
                        </a:rPr>
                        <a:t>Communicate with sterile processing for any missing instruments or materials </a:t>
                      </a:r>
                    </a:p>
                    <a:p>
                      <a:endParaRPr lang="en-US" sz="1600" dirty="0"/>
                    </a:p>
                  </a:txBody>
                  <a:tcPr marL="81767" marR="81767" marT="40884" marB="40884"/>
                </a:tc>
                <a:extLst>
                  <a:ext uri="{0D108BD9-81ED-4DB2-BD59-A6C34878D82A}">
                    <a16:rowId xmlns:a16="http://schemas.microsoft.com/office/drawing/2014/main" val="794963221"/>
                  </a:ext>
                </a:extLst>
              </a:tr>
            </a:tbl>
          </a:graphicData>
        </a:graphic>
      </p:graphicFrame>
    </p:spTree>
    <p:extLst>
      <p:ext uri="{BB962C8B-B14F-4D97-AF65-F5344CB8AC3E}">
        <p14:creationId xmlns:p14="http://schemas.microsoft.com/office/powerpoint/2010/main" val="3522878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8F1EB-77F2-7648-B250-864FA84A86A1}"/>
              </a:ext>
            </a:extLst>
          </p:cNvPr>
          <p:cNvSpPr>
            <a:spLocks noGrp="1"/>
          </p:cNvSpPr>
          <p:nvPr>
            <p:ph type="title"/>
          </p:nvPr>
        </p:nvSpPr>
        <p:spPr/>
        <p:txBody>
          <a:bodyPr>
            <a:normAutofit/>
          </a:bodyPr>
          <a:lstStyle/>
          <a:p>
            <a:pPr algn="ctr"/>
            <a:r>
              <a:rPr lang="en-US" sz="6000" dirty="0"/>
              <a:t>Refreeze </a:t>
            </a:r>
          </a:p>
        </p:txBody>
      </p:sp>
      <p:sp>
        <p:nvSpPr>
          <p:cNvPr id="3" name="Content Placeholder 2">
            <a:extLst>
              <a:ext uri="{FF2B5EF4-FFF2-40B4-BE49-F238E27FC236}">
                <a16:creationId xmlns:a16="http://schemas.microsoft.com/office/drawing/2014/main" id="{35C2FE1F-7C25-D243-9313-148903EB6A2A}"/>
              </a:ext>
            </a:extLst>
          </p:cNvPr>
          <p:cNvSpPr>
            <a:spLocks noGrp="1"/>
          </p:cNvSpPr>
          <p:nvPr>
            <p:ph idx="1"/>
          </p:nvPr>
        </p:nvSpPr>
        <p:spPr/>
        <p:txBody>
          <a:bodyPr>
            <a:normAutofit fontScale="92500" lnSpcReduction="20000"/>
          </a:bodyPr>
          <a:lstStyle/>
          <a:p>
            <a:pPr lvl="0"/>
            <a:r>
              <a:rPr lang="en-US" sz="4000" dirty="0"/>
              <a:t>Collect feedback and make adjustments as needed</a:t>
            </a:r>
          </a:p>
          <a:p>
            <a:pPr lvl="0"/>
            <a:r>
              <a:rPr lang="en-US" sz="4000" dirty="0"/>
              <a:t>Continue to provide guidance and assistance to all team members</a:t>
            </a:r>
          </a:p>
          <a:p>
            <a:pPr lvl="0"/>
            <a:r>
              <a:rPr lang="en-US" sz="4000" dirty="0"/>
              <a:t>Provide team members with positive affirmation and incentives </a:t>
            </a:r>
          </a:p>
          <a:p>
            <a:pPr lvl="0"/>
            <a:r>
              <a:rPr lang="en-US" sz="4000" dirty="0"/>
              <a:t>Keep track of statistical data </a:t>
            </a:r>
          </a:p>
          <a:p>
            <a:pPr marL="0" indent="0">
              <a:buNone/>
            </a:pPr>
            <a:endParaRPr lang="en-US" dirty="0"/>
          </a:p>
        </p:txBody>
      </p:sp>
    </p:spTree>
    <p:extLst>
      <p:ext uri="{BB962C8B-B14F-4D97-AF65-F5344CB8AC3E}">
        <p14:creationId xmlns:p14="http://schemas.microsoft.com/office/powerpoint/2010/main" val="4241730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152B5-B877-C84A-B5D3-42AE0C6E1DED}"/>
              </a:ext>
            </a:extLst>
          </p:cNvPr>
          <p:cNvSpPr>
            <a:spLocks noGrp="1"/>
          </p:cNvSpPr>
          <p:nvPr>
            <p:ph type="title"/>
          </p:nvPr>
        </p:nvSpPr>
        <p:spPr/>
        <p:txBody>
          <a:bodyPr>
            <a:normAutofit/>
          </a:bodyPr>
          <a:lstStyle/>
          <a:p>
            <a:pPr algn="ctr"/>
            <a:r>
              <a:rPr lang="en-US" sz="4000" dirty="0"/>
              <a:t>Impact if Change Initiative is Unsuccessful Again </a:t>
            </a:r>
          </a:p>
        </p:txBody>
      </p:sp>
      <p:sp>
        <p:nvSpPr>
          <p:cNvPr id="3" name="Content Placeholder 2">
            <a:extLst>
              <a:ext uri="{FF2B5EF4-FFF2-40B4-BE49-F238E27FC236}">
                <a16:creationId xmlns:a16="http://schemas.microsoft.com/office/drawing/2014/main" id="{65F2924D-1E40-674A-B02C-7A96789449DE}"/>
              </a:ext>
            </a:extLst>
          </p:cNvPr>
          <p:cNvSpPr>
            <a:spLocks noGrp="1"/>
          </p:cNvSpPr>
          <p:nvPr>
            <p:ph idx="1"/>
          </p:nvPr>
        </p:nvSpPr>
        <p:spPr/>
        <p:txBody>
          <a:bodyPr>
            <a:normAutofit fontScale="92500" lnSpcReduction="10000"/>
          </a:bodyPr>
          <a:lstStyle/>
          <a:p>
            <a:r>
              <a:rPr lang="en-US" sz="3600" dirty="0"/>
              <a:t>Increase overtime for all team members</a:t>
            </a:r>
          </a:p>
          <a:p>
            <a:r>
              <a:rPr lang="en-US" sz="3600" dirty="0"/>
              <a:t>Unsatisfied patients</a:t>
            </a:r>
          </a:p>
          <a:p>
            <a:r>
              <a:rPr lang="en-US" sz="3600" dirty="0"/>
              <a:t>Money is lost</a:t>
            </a:r>
          </a:p>
          <a:p>
            <a:r>
              <a:rPr lang="en-US" sz="3600" dirty="0"/>
              <a:t>Decrease in productivity</a:t>
            </a:r>
          </a:p>
          <a:p>
            <a:r>
              <a:rPr lang="en-US" sz="3600" dirty="0"/>
              <a:t>Unhappy workforce members</a:t>
            </a:r>
          </a:p>
          <a:p>
            <a:r>
              <a:rPr lang="en-US" sz="3600" dirty="0"/>
              <a:t>Decrease positive patient outcomes</a:t>
            </a:r>
          </a:p>
          <a:p>
            <a:pPr marL="0" indent="0">
              <a:buNone/>
            </a:pPr>
            <a:endParaRPr lang="en-US" dirty="0"/>
          </a:p>
        </p:txBody>
      </p:sp>
    </p:spTree>
    <p:extLst>
      <p:ext uri="{BB962C8B-B14F-4D97-AF65-F5344CB8AC3E}">
        <p14:creationId xmlns:p14="http://schemas.microsoft.com/office/powerpoint/2010/main" val="35804014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13B59-6947-4A47-960F-DEB6D8776F07}"/>
              </a:ext>
            </a:extLst>
          </p:cNvPr>
          <p:cNvSpPr>
            <a:spLocks noGrp="1"/>
          </p:cNvSpPr>
          <p:nvPr>
            <p:ph type="title"/>
          </p:nvPr>
        </p:nvSpPr>
        <p:spPr/>
        <p:txBody>
          <a:bodyPr>
            <a:normAutofit/>
          </a:bodyPr>
          <a:lstStyle/>
          <a:p>
            <a:pPr algn="ctr"/>
            <a:r>
              <a:rPr lang="en-US" dirty="0"/>
              <a:t>Potential Steps If The Change Is Unsuccessful</a:t>
            </a:r>
          </a:p>
        </p:txBody>
      </p:sp>
      <p:sp>
        <p:nvSpPr>
          <p:cNvPr id="3" name="Content Placeholder 2">
            <a:extLst>
              <a:ext uri="{FF2B5EF4-FFF2-40B4-BE49-F238E27FC236}">
                <a16:creationId xmlns:a16="http://schemas.microsoft.com/office/drawing/2014/main" id="{B357223C-72A7-1440-BCFB-A57028F817B7}"/>
              </a:ext>
            </a:extLst>
          </p:cNvPr>
          <p:cNvSpPr>
            <a:spLocks noGrp="1"/>
          </p:cNvSpPr>
          <p:nvPr>
            <p:ph idx="1"/>
          </p:nvPr>
        </p:nvSpPr>
        <p:spPr>
          <a:xfrm>
            <a:off x="1371600" y="2286000"/>
            <a:ext cx="9601200" cy="4159770"/>
          </a:xfrm>
        </p:spPr>
        <p:txBody>
          <a:bodyPr>
            <a:noAutofit/>
          </a:bodyPr>
          <a:lstStyle/>
          <a:p>
            <a:r>
              <a:rPr lang="en-US" sz="2800" dirty="0"/>
              <a:t>Determine what, when, where, and why it failed again</a:t>
            </a:r>
          </a:p>
          <a:p>
            <a:r>
              <a:rPr lang="en-US" sz="2800" dirty="0"/>
              <a:t>Meet with stakeholders discuss failure and new options</a:t>
            </a:r>
          </a:p>
          <a:p>
            <a:r>
              <a:rPr lang="en-US" sz="2800" dirty="0"/>
              <a:t>Meet with ALL interdisciplinary teams to analyze failure</a:t>
            </a:r>
          </a:p>
          <a:p>
            <a:r>
              <a:rPr lang="en-US" sz="2800" dirty="0"/>
              <a:t>Seek outside professional help</a:t>
            </a:r>
          </a:p>
          <a:p>
            <a:r>
              <a:rPr lang="en-US" sz="2800" dirty="0"/>
              <a:t>Collaborate with professionals, stakeholders, and OR team to create new workflow in attempt to reach the goal.</a:t>
            </a:r>
          </a:p>
        </p:txBody>
      </p:sp>
    </p:spTree>
    <p:extLst>
      <p:ext uri="{BB962C8B-B14F-4D97-AF65-F5344CB8AC3E}">
        <p14:creationId xmlns:p14="http://schemas.microsoft.com/office/powerpoint/2010/main" val="423056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7E70A-3525-A348-8ABE-D25E3FD49CC2}"/>
              </a:ext>
            </a:extLst>
          </p:cNvPr>
          <p:cNvSpPr>
            <a:spLocks noGrp="1"/>
          </p:cNvSpPr>
          <p:nvPr>
            <p:ph type="title"/>
          </p:nvPr>
        </p:nvSpPr>
        <p:spPr/>
        <p:txBody>
          <a:bodyPr>
            <a:normAutofit/>
          </a:bodyPr>
          <a:lstStyle/>
          <a:p>
            <a:pPr algn="ctr"/>
            <a:r>
              <a:rPr lang="en-US" sz="4800" dirty="0"/>
              <a:t>Conclusion </a:t>
            </a:r>
          </a:p>
        </p:txBody>
      </p:sp>
      <p:sp>
        <p:nvSpPr>
          <p:cNvPr id="3" name="Content Placeholder 2">
            <a:extLst>
              <a:ext uri="{FF2B5EF4-FFF2-40B4-BE49-F238E27FC236}">
                <a16:creationId xmlns:a16="http://schemas.microsoft.com/office/drawing/2014/main" id="{92939242-92AC-2A42-B542-4ADAB7865911}"/>
              </a:ext>
            </a:extLst>
          </p:cNvPr>
          <p:cNvSpPr>
            <a:spLocks noGrp="1"/>
          </p:cNvSpPr>
          <p:nvPr>
            <p:ph idx="1"/>
          </p:nvPr>
        </p:nvSpPr>
        <p:spPr>
          <a:xfrm>
            <a:off x="1371600" y="1738859"/>
            <a:ext cx="9601200" cy="4128541"/>
          </a:xfrm>
        </p:spPr>
        <p:txBody>
          <a:bodyPr>
            <a:normAutofit/>
          </a:bodyPr>
          <a:lstStyle/>
          <a:p>
            <a:r>
              <a:rPr lang="en-US" sz="2800" dirty="0"/>
              <a:t>The Operating Room is a unit in which team work and communication is essential</a:t>
            </a:r>
          </a:p>
          <a:p>
            <a:r>
              <a:rPr lang="en-US" sz="2800" dirty="0"/>
              <a:t>Just one prolonged turnover delay can create a cascade of inefficiency, not only for that case but for the rest of the schedule</a:t>
            </a:r>
          </a:p>
          <a:p>
            <a:r>
              <a:rPr lang="en-US" sz="2800" dirty="0"/>
              <a:t>The proposed change can increase patient patient and interdisciplinary satisfaction</a:t>
            </a:r>
          </a:p>
        </p:txBody>
      </p:sp>
    </p:spTree>
    <p:extLst>
      <p:ext uri="{BB962C8B-B14F-4D97-AF65-F5344CB8AC3E}">
        <p14:creationId xmlns:p14="http://schemas.microsoft.com/office/powerpoint/2010/main" val="31128977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38B8D-2771-BA4C-A158-4B4FCA4BD2D5}"/>
              </a:ext>
            </a:extLst>
          </p:cNvPr>
          <p:cNvSpPr>
            <a:spLocks noGrp="1"/>
          </p:cNvSpPr>
          <p:nvPr>
            <p:ph type="title"/>
          </p:nvPr>
        </p:nvSpPr>
        <p:spPr>
          <a:xfrm>
            <a:off x="1219200" y="356016"/>
            <a:ext cx="9601200" cy="1485900"/>
          </a:xfrm>
        </p:spPr>
        <p:txBody>
          <a:bodyPr/>
          <a:lstStyle/>
          <a:p>
            <a:pPr algn="ctr"/>
            <a:r>
              <a:rPr lang="en-US" dirty="0"/>
              <a:t>References </a:t>
            </a:r>
          </a:p>
        </p:txBody>
      </p:sp>
      <p:sp>
        <p:nvSpPr>
          <p:cNvPr id="3" name="Content Placeholder 2">
            <a:extLst>
              <a:ext uri="{FF2B5EF4-FFF2-40B4-BE49-F238E27FC236}">
                <a16:creationId xmlns:a16="http://schemas.microsoft.com/office/drawing/2014/main" id="{0CB75F20-81B5-AD40-8DBA-30FC66D084CA}"/>
              </a:ext>
            </a:extLst>
          </p:cNvPr>
          <p:cNvSpPr>
            <a:spLocks noGrp="1"/>
          </p:cNvSpPr>
          <p:nvPr>
            <p:ph idx="1"/>
          </p:nvPr>
        </p:nvSpPr>
        <p:spPr>
          <a:xfrm>
            <a:off x="1371600" y="1349115"/>
            <a:ext cx="9601200" cy="5036695"/>
          </a:xfrm>
        </p:spPr>
        <p:txBody>
          <a:bodyPr>
            <a:normAutofit/>
          </a:bodyPr>
          <a:lstStyle/>
          <a:p>
            <a:pPr marL="0" indent="0">
              <a:buNone/>
            </a:pPr>
            <a:r>
              <a:rPr lang="en-US" dirty="0"/>
              <a:t>8 critical change management models to evolve and survive | checklist, workflow and SOP 	software. (2017, July 24). Retrieved from https://www.process.st/change-	management-models/</a:t>
            </a:r>
          </a:p>
          <a:p>
            <a:pPr marL="0" indent="0">
              <a:buNone/>
            </a:pPr>
            <a:r>
              <a:rPr lang="en-US" dirty="0"/>
              <a:t>Decreasing operating room turnover time. (n.d.). Retrieved from 	http://app.ihi.org/FacultyDocuments/Events/Event-2930/Posterboard-	5673/Document-5387/Final_PLI_4_IHI_Storyboard_.pdf</a:t>
            </a:r>
          </a:p>
          <a:p>
            <a:pPr marL="0" indent="0">
              <a:buNone/>
            </a:pPr>
            <a:r>
              <a:rPr lang="en-US" dirty="0"/>
              <a:t>Hussain, S., Lei, S., Akram, T., &amp; Haider, M. (2016, October 11). Kurt Lewin's change model: 	a critical review of the role of leadership and employee involvement in 	organizational change. Retrieved from 	https://www.sciencedirect.com/science/article/pii/S2444569X16300087</a:t>
            </a:r>
          </a:p>
          <a:p>
            <a:pPr marL="0" indent="0">
              <a:buNone/>
            </a:pPr>
            <a:r>
              <a:rPr lang="en-US" dirty="0"/>
              <a:t>Improving operating room cleaning efficiency. (2016, March 2). Retrieved from 	https://www.hfmmagazine.com/articles/2090-improving-operating-room-cleaning-	efficiency</a:t>
            </a:r>
          </a:p>
          <a:p>
            <a:pPr marL="0" indent="0">
              <a:buNone/>
            </a:pPr>
            <a:r>
              <a:rPr lang="en-US" dirty="0"/>
              <a:t>Strate, C. (n.d.). The cost of a lost minute in the OR. Retrieved from 	https://www.accessefm.com/blog/the-cost-of-a-lost-minute-in-the-or</a:t>
            </a:r>
          </a:p>
          <a:p>
            <a:pPr marL="0" indent="0">
              <a:buNone/>
            </a:pPr>
            <a:endParaRPr lang="en-US" dirty="0">
              <a:solidFill>
                <a:schemeClr val="tx1"/>
              </a:solidFill>
            </a:endParaRPr>
          </a:p>
        </p:txBody>
      </p:sp>
    </p:spTree>
    <p:extLst>
      <p:ext uri="{BB962C8B-B14F-4D97-AF65-F5344CB8AC3E}">
        <p14:creationId xmlns:p14="http://schemas.microsoft.com/office/powerpoint/2010/main" val="3116533491"/>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1877</Words>
  <Application>Microsoft Macintosh PowerPoint</Application>
  <PresentationFormat>Widescreen</PresentationFormat>
  <Paragraphs>94</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Franklin Gothic Book</vt:lpstr>
      <vt:lpstr>Times New Roman</vt:lpstr>
      <vt:lpstr>Wingdings</vt:lpstr>
      <vt:lpstr>Crop</vt:lpstr>
      <vt:lpstr>Implementing Change Operating Room Turnover Times: Cost Effective and Efficiency  </vt:lpstr>
      <vt:lpstr> GOAL: Reduce Operating Room Turn Over Time </vt:lpstr>
      <vt:lpstr>GOAL: Reduce Operating Room Turn Over Time </vt:lpstr>
      <vt:lpstr>Stakeholders </vt:lpstr>
      <vt:lpstr>Lewin’s Change Management Model </vt:lpstr>
      <vt:lpstr>  Unfreezing  </vt:lpstr>
      <vt:lpstr>Proposed Change</vt:lpstr>
      <vt:lpstr>Refreeze </vt:lpstr>
      <vt:lpstr>Impact if Change Initiative is Unsuccessful Again </vt:lpstr>
      <vt:lpstr>Potential Steps If The Change Is Unsuccessful</vt:lpstr>
      <vt:lpstr>Conclusion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Implementing Change Operating Room Turnover Times: Cost Effective and Efficiency  </dc:title>
  <dc:creator>Viridiana Alcala Vargas</dc:creator>
  <cp:lastModifiedBy>Viridiana Alcala Vargas</cp:lastModifiedBy>
  <cp:revision>4</cp:revision>
  <dcterms:created xsi:type="dcterms:W3CDTF">2019-03-07T02:07:44Z</dcterms:created>
  <dcterms:modified xsi:type="dcterms:W3CDTF">2019-05-30T04:00:50Z</dcterms:modified>
</cp:coreProperties>
</file>